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57" r:id="rId5"/>
    <p:sldId id="265" r:id="rId6"/>
    <p:sldId id="266" r:id="rId7"/>
    <p:sldId id="332" r:id="rId8"/>
    <p:sldId id="298" r:id="rId9"/>
    <p:sldId id="333" r:id="rId10"/>
    <p:sldId id="311" r:id="rId11"/>
    <p:sldId id="307" r:id="rId12"/>
    <p:sldId id="309" r:id="rId13"/>
    <p:sldId id="295" r:id="rId14"/>
    <p:sldId id="312" r:id="rId15"/>
    <p:sldId id="259" r:id="rId16"/>
    <p:sldId id="313" r:id="rId17"/>
    <p:sldId id="314" r:id="rId18"/>
    <p:sldId id="315" r:id="rId19"/>
    <p:sldId id="267" r:id="rId20"/>
    <p:sldId id="316" r:id="rId21"/>
    <p:sldId id="334" r:id="rId22"/>
    <p:sldId id="335" r:id="rId23"/>
    <p:sldId id="336" r:id="rId24"/>
    <p:sldId id="317" r:id="rId25"/>
    <p:sldId id="337" r:id="rId26"/>
    <p:sldId id="339" r:id="rId27"/>
    <p:sldId id="338" r:id="rId28"/>
    <p:sldId id="268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08F3F-C7B5-40F2-961A-C28CFC688456}" v="44" dt="2024-02-14T14:10:26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4"/>
    <p:restoredTop sz="86165" autoAdjust="0"/>
  </p:normalViewPr>
  <p:slideViewPr>
    <p:cSldViewPr snapToGrid="0">
      <p:cViewPr varScale="1">
        <p:scale>
          <a:sx n="73" d="100"/>
          <a:sy n="73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Fillon" userId="f9fce71e-5179-4ca7-ada2-431c4bb0d0c2" providerId="ADAL" clId="{B0308F3F-C7B5-40F2-961A-C28CFC688456}"/>
    <pc:docChg chg="undo custSel addSld delSld modSld sldOrd">
      <pc:chgData name="Adrien Fillon" userId="f9fce71e-5179-4ca7-ada2-431c4bb0d0c2" providerId="ADAL" clId="{B0308F3F-C7B5-40F2-961A-C28CFC688456}" dt="2024-02-14T14:11:18.698" v="495" actId="20577"/>
      <pc:docMkLst>
        <pc:docMk/>
      </pc:docMkLst>
      <pc:sldChg chg="modSp mod">
        <pc:chgData name="Adrien Fillon" userId="f9fce71e-5179-4ca7-ada2-431c4bb0d0c2" providerId="ADAL" clId="{B0308F3F-C7B5-40F2-961A-C28CFC688456}" dt="2024-02-14T13:00:02.268" v="12" actId="20577"/>
        <pc:sldMkLst>
          <pc:docMk/>
          <pc:sldMk cId="3727905418" sldId="257"/>
        </pc:sldMkLst>
        <pc:spChg chg="mod">
          <ac:chgData name="Adrien Fillon" userId="f9fce71e-5179-4ca7-ada2-431c4bb0d0c2" providerId="ADAL" clId="{B0308F3F-C7B5-40F2-961A-C28CFC688456}" dt="2024-02-14T13:00:02.268" v="12" actId="20577"/>
          <ac:spMkLst>
            <pc:docMk/>
            <pc:sldMk cId="3727905418" sldId="257"/>
            <ac:spMk id="3" creationId="{43B6188E-346E-09F9-501F-58A37E6A3584}"/>
          </ac:spMkLst>
        </pc:spChg>
      </pc:sldChg>
      <pc:sldChg chg="addSp delSp mod">
        <pc:chgData name="Adrien Fillon" userId="f9fce71e-5179-4ca7-ada2-431c4bb0d0c2" providerId="ADAL" clId="{B0308F3F-C7B5-40F2-961A-C28CFC688456}" dt="2024-02-14T13:03:24.703" v="16" actId="22"/>
        <pc:sldMkLst>
          <pc:docMk/>
          <pc:sldMk cId="1241086207" sldId="266"/>
        </pc:sldMkLst>
        <pc:picChg chg="add del">
          <ac:chgData name="Adrien Fillon" userId="f9fce71e-5179-4ca7-ada2-431c4bb0d0c2" providerId="ADAL" clId="{B0308F3F-C7B5-40F2-961A-C28CFC688456}" dt="2024-02-14T13:03:19.913" v="14" actId="22"/>
          <ac:picMkLst>
            <pc:docMk/>
            <pc:sldMk cId="1241086207" sldId="266"/>
            <ac:picMk id="5" creationId="{244A2062-A7AD-23B9-C845-9292627DD383}"/>
          </ac:picMkLst>
        </pc:picChg>
        <pc:picChg chg="add del">
          <ac:chgData name="Adrien Fillon" userId="f9fce71e-5179-4ca7-ada2-431c4bb0d0c2" providerId="ADAL" clId="{B0308F3F-C7B5-40F2-961A-C28CFC688456}" dt="2024-02-14T13:03:24.703" v="16" actId="22"/>
          <ac:picMkLst>
            <pc:docMk/>
            <pc:sldMk cId="1241086207" sldId="266"/>
            <ac:picMk id="7" creationId="{45CCF737-A2FD-691A-5DA7-A68BEB4BD04C}"/>
          </ac:picMkLst>
        </pc:picChg>
      </pc:sldChg>
      <pc:sldChg chg="addSp modSp add mod modAnim">
        <pc:chgData name="Adrien Fillon" userId="f9fce71e-5179-4ca7-ada2-431c4bb0d0c2" providerId="ADAL" clId="{B0308F3F-C7B5-40F2-961A-C28CFC688456}" dt="2024-02-14T13:27:16.572" v="130"/>
        <pc:sldMkLst>
          <pc:docMk/>
          <pc:sldMk cId="1708792452" sldId="295"/>
        </pc:sldMkLst>
        <pc:spChg chg="add mod">
          <ac:chgData name="Adrien Fillon" userId="f9fce71e-5179-4ca7-ada2-431c4bb0d0c2" providerId="ADAL" clId="{B0308F3F-C7B5-40F2-961A-C28CFC688456}" dt="2024-02-14T13:26:52.606" v="126" actId="207"/>
          <ac:spMkLst>
            <pc:docMk/>
            <pc:sldMk cId="1708792452" sldId="295"/>
            <ac:spMk id="12" creationId="{CA62FC90-1A91-2DFE-3CC1-30C1EE6F1B12}"/>
          </ac:spMkLst>
        </pc:spChg>
        <pc:spChg chg="add mod">
          <ac:chgData name="Adrien Fillon" userId="f9fce71e-5179-4ca7-ada2-431c4bb0d0c2" providerId="ADAL" clId="{B0308F3F-C7B5-40F2-961A-C28CFC688456}" dt="2024-02-14T13:26:52.606" v="126" actId="207"/>
          <ac:spMkLst>
            <pc:docMk/>
            <pc:sldMk cId="1708792452" sldId="295"/>
            <ac:spMk id="13" creationId="{6F92C4EA-5BD9-1D80-5EEC-E5527CDCCDB1}"/>
          </ac:spMkLst>
        </pc:spChg>
      </pc:sldChg>
      <pc:sldChg chg="modSp add mod ord">
        <pc:chgData name="Adrien Fillon" userId="f9fce71e-5179-4ca7-ada2-431c4bb0d0c2" providerId="ADAL" clId="{B0308F3F-C7B5-40F2-961A-C28CFC688456}" dt="2024-02-14T13:14:20.869" v="72" actId="20577"/>
        <pc:sldMkLst>
          <pc:docMk/>
          <pc:sldMk cId="2072232797" sldId="298"/>
        </pc:sldMkLst>
        <pc:spChg chg="mod">
          <ac:chgData name="Adrien Fillon" userId="f9fce71e-5179-4ca7-ada2-431c4bb0d0c2" providerId="ADAL" clId="{B0308F3F-C7B5-40F2-961A-C28CFC688456}" dt="2024-02-14T13:14:20.869" v="72" actId="20577"/>
          <ac:spMkLst>
            <pc:docMk/>
            <pc:sldMk cId="2072232797" sldId="298"/>
            <ac:spMk id="3" creationId="{4DACADF4-2FBC-5361-F993-3E4F77C0D386}"/>
          </ac:spMkLst>
        </pc:spChg>
      </pc:sldChg>
      <pc:sldChg chg="del">
        <pc:chgData name="Adrien Fillon" userId="f9fce71e-5179-4ca7-ada2-431c4bb0d0c2" providerId="ADAL" clId="{B0308F3F-C7B5-40F2-961A-C28CFC688456}" dt="2024-02-14T13:08:35.569" v="18" actId="47"/>
        <pc:sldMkLst>
          <pc:docMk/>
          <pc:sldMk cId="764726450" sldId="306"/>
        </pc:sldMkLst>
      </pc:sldChg>
      <pc:sldChg chg="addSp modSp mod">
        <pc:chgData name="Adrien Fillon" userId="f9fce71e-5179-4ca7-ada2-431c4bb0d0c2" providerId="ADAL" clId="{B0308F3F-C7B5-40F2-961A-C28CFC688456}" dt="2024-02-14T13:26:07.071" v="90"/>
        <pc:sldMkLst>
          <pc:docMk/>
          <pc:sldMk cId="1227208502" sldId="309"/>
        </pc:sldMkLst>
        <pc:picChg chg="add mod">
          <ac:chgData name="Adrien Fillon" userId="f9fce71e-5179-4ca7-ada2-431c4bb0d0c2" providerId="ADAL" clId="{B0308F3F-C7B5-40F2-961A-C28CFC688456}" dt="2024-02-14T13:24:54.535" v="80"/>
          <ac:picMkLst>
            <pc:docMk/>
            <pc:sldMk cId="1227208502" sldId="309"/>
            <ac:picMk id="13" creationId="{4ADAEC58-74CB-D18A-6D07-0E3F985CB572}"/>
          </ac:picMkLst>
        </pc:picChg>
        <pc:picChg chg="add mod">
          <ac:chgData name="Adrien Fillon" userId="f9fce71e-5179-4ca7-ada2-431c4bb0d0c2" providerId="ADAL" clId="{B0308F3F-C7B5-40F2-961A-C28CFC688456}" dt="2024-02-14T13:26:07.071" v="90"/>
          <ac:picMkLst>
            <pc:docMk/>
            <pc:sldMk cId="1227208502" sldId="309"/>
            <ac:picMk id="16" creationId="{8983E24D-279A-5985-8B1C-8293C6D28D9C}"/>
          </ac:picMkLst>
        </pc:picChg>
        <pc:picChg chg="add mod">
          <ac:chgData name="Adrien Fillon" userId="f9fce71e-5179-4ca7-ada2-431c4bb0d0c2" providerId="ADAL" clId="{B0308F3F-C7B5-40F2-961A-C28CFC688456}" dt="2024-02-14T13:25:05.584" v="88"/>
          <ac:picMkLst>
            <pc:docMk/>
            <pc:sldMk cId="1227208502" sldId="309"/>
            <ac:picMk id="20" creationId="{1373C70B-47A6-C5DE-F987-92BB59E427F1}"/>
          </ac:picMkLst>
        </pc:picChg>
      </pc:sldChg>
      <pc:sldChg chg="del">
        <pc:chgData name="Adrien Fillon" userId="f9fce71e-5179-4ca7-ada2-431c4bb0d0c2" providerId="ADAL" clId="{B0308F3F-C7B5-40F2-961A-C28CFC688456}" dt="2024-02-14T13:08:36.420" v="19" actId="47"/>
        <pc:sldMkLst>
          <pc:docMk/>
          <pc:sldMk cId="2910381683" sldId="310"/>
        </pc:sldMkLst>
      </pc:sldChg>
      <pc:sldChg chg="modNotesTx">
        <pc:chgData name="Adrien Fillon" userId="f9fce71e-5179-4ca7-ada2-431c4bb0d0c2" providerId="ADAL" clId="{B0308F3F-C7B5-40F2-961A-C28CFC688456}" dt="2024-02-14T13:46:25.661" v="181" actId="20577"/>
        <pc:sldMkLst>
          <pc:docMk/>
          <pc:sldMk cId="2166050845" sldId="313"/>
        </pc:sldMkLst>
      </pc:sldChg>
      <pc:sldChg chg="addSp modSp add">
        <pc:chgData name="Adrien Fillon" userId="f9fce71e-5179-4ca7-ada2-431c4bb0d0c2" providerId="ADAL" clId="{B0308F3F-C7B5-40F2-961A-C28CFC688456}" dt="2024-02-14T13:12:54.775" v="65"/>
        <pc:sldMkLst>
          <pc:docMk/>
          <pc:sldMk cId="2023117164" sldId="332"/>
        </pc:sldMkLst>
        <pc:picChg chg="add mod">
          <ac:chgData name="Adrien Fillon" userId="f9fce71e-5179-4ca7-ada2-431c4bb0d0c2" providerId="ADAL" clId="{B0308F3F-C7B5-40F2-961A-C28CFC688456}" dt="2024-02-14T13:12:54.775" v="65"/>
          <ac:picMkLst>
            <pc:docMk/>
            <pc:sldMk cId="2023117164" sldId="332"/>
            <ac:picMk id="5" creationId="{C9173AA9-B3ED-B8D3-FB83-6D4FAC578C21}"/>
          </ac:picMkLst>
        </pc:picChg>
      </pc:sldChg>
      <pc:sldChg chg="addSp delSp modSp new mod setBg delAnim modAnim">
        <pc:chgData name="Adrien Fillon" userId="f9fce71e-5179-4ca7-ada2-431c4bb0d0c2" providerId="ADAL" clId="{B0308F3F-C7B5-40F2-961A-C28CFC688456}" dt="2024-02-14T13:16:14.622" v="79"/>
        <pc:sldMkLst>
          <pc:docMk/>
          <pc:sldMk cId="245086797" sldId="333"/>
        </pc:sldMkLst>
        <pc:spChg chg="mod">
          <ac:chgData name="Adrien Fillon" userId="f9fce71e-5179-4ca7-ada2-431c4bb0d0c2" providerId="ADAL" clId="{B0308F3F-C7B5-40F2-961A-C28CFC688456}" dt="2024-02-14T13:16:10.021" v="78" actId="26606"/>
          <ac:spMkLst>
            <pc:docMk/>
            <pc:sldMk cId="245086797" sldId="333"/>
            <ac:spMk id="2" creationId="{B1EEA166-C463-0A68-937E-D8149BFAAE4D}"/>
          </ac:spMkLst>
        </pc:spChg>
        <pc:spChg chg="del">
          <ac:chgData name="Adrien Fillon" userId="f9fce71e-5179-4ca7-ada2-431c4bb0d0c2" providerId="ADAL" clId="{B0308F3F-C7B5-40F2-961A-C28CFC688456}" dt="2024-02-14T13:10:26.956" v="21"/>
          <ac:spMkLst>
            <pc:docMk/>
            <pc:sldMk cId="245086797" sldId="333"/>
            <ac:spMk id="3" creationId="{F49458C5-92CE-C37B-081D-786382EC4B84}"/>
          </ac:spMkLst>
        </pc:spChg>
        <pc:spChg chg="add del">
          <ac:chgData name="Adrien Fillon" userId="f9fce71e-5179-4ca7-ada2-431c4bb0d0c2" providerId="ADAL" clId="{B0308F3F-C7B5-40F2-961A-C28CFC688456}" dt="2024-02-14T13:16:03.274" v="73"/>
          <ac:spMkLst>
            <pc:docMk/>
            <pc:sldMk cId="245086797" sldId="333"/>
            <ac:spMk id="13" creationId="{58EA5D7A-0057-3B56-3A28-A08EA68DD052}"/>
          </ac:spMkLst>
        </pc:spChg>
        <pc:spChg chg="add del">
          <ac:chgData name="Adrien Fillon" userId="f9fce71e-5179-4ca7-ada2-431c4bb0d0c2" providerId="ADAL" clId="{B0308F3F-C7B5-40F2-961A-C28CFC688456}" dt="2024-02-14T13:16:10.021" v="78" actId="26606"/>
          <ac:spMkLst>
            <pc:docMk/>
            <pc:sldMk cId="245086797" sldId="333"/>
            <ac:spMk id="16" creationId="{38468727-63BE-4191-B4A6-C30C82C0E986}"/>
          </ac:spMkLst>
        </pc:spChg>
        <pc:spChg chg="add del">
          <ac:chgData name="Adrien Fillon" userId="f9fce71e-5179-4ca7-ada2-431c4bb0d0c2" providerId="ADAL" clId="{B0308F3F-C7B5-40F2-961A-C28CFC688456}" dt="2024-02-14T13:16:10.021" v="78" actId="26606"/>
          <ac:spMkLst>
            <pc:docMk/>
            <pc:sldMk cId="245086797" sldId="333"/>
            <ac:spMk id="18" creationId="{9D355BB6-1BB8-4828-B246-CFB31742D7B8}"/>
          </ac:spMkLst>
        </pc:spChg>
        <pc:spChg chg="add del">
          <ac:chgData name="Adrien Fillon" userId="f9fce71e-5179-4ca7-ada2-431c4bb0d0c2" providerId="ADAL" clId="{B0308F3F-C7B5-40F2-961A-C28CFC688456}" dt="2024-02-14T13:16:10.021" v="78" actId="26606"/>
          <ac:spMkLst>
            <pc:docMk/>
            <pc:sldMk cId="245086797" sldId="333"/>
            <ac:spMk id="20" creationId="{CA52A9B9-B2B3-46F0-9D53-0EFF9905BF8F}"/>
          </ac:spMkLst>
        </pc:spChg>
        <pc:spChg chg="add">
          <ac:chgData name="Adrien Fillon" userId="f9fce71e-5179-4ca7-ada2-431c4bb0d0c2" providerId="ADAL" clId="{B0308F3F-C7B5-40F2-961A-C28CFC688456}" dt="2024-02-14T13:16:10.021" v="78" actId="26606"/>
          <ac:spMkLst>
            <pc:docMk/>
            <pc:sldMk cId="245086797" sldId="333"/>
            <ac:spMk id="25" creationId="{022BDE4A-8A20-4A69-9C5A-581C82036A4D}"/>
          </ac:spMkLst>
        </pc:spChg>
        <pc:picChg chg="add mod">
          <ac:chgData name="Adrien Fillon" userId="f9fce71e-5179-4ca7-ada2-431c4bb0d0c2" providerId="ADAL" clId="{B0308F3F-C7B5-40F2-961A-C28CFC688456}" dt="2024-02-14T13:16:10.021" v="78" actId="26606"/>
          <ac:picMkLst>
            <pc:docMk/>
            <pc:sldMk cId="245086797" sldId="333"/>
            <ac:picMk id="5" creationId="{DFA7D421-251B-822A-2385-14D2D5BAD69C}"/>
          </ac:picMkLst>
        </pc:picChg>
        <pc:picChg chg="add del mod">
          <ac:chgData name="Adrien Fillon" userId="f9fce71e-5179-4ca7-ada2-431c4bb0d0c2" providerId="ADAL" clId="{B0308F3F-C7B5-40F2-961A-C28CFC688456}" dt="2024-02-14T13:11:25.365" v="26" actId="478"/>
          <ac:picMkLst>
            <pc:docMk/>
            <pc:sldMk cId="245086797" sldId="333"/>
            <ac:picMk id="7" creationId="{D595CCB7-5883-A3D3-A22A-E6304F40058F}"/>
          </ac:picMkLst>
        </pc:picChg>
        <pc:picChg chg="add del mod">
          <ac:chgData name="Adrien Fillon" userId="f9fce71e-5179-4ca7-ada2-431c4bb0d0c2" providerId="ADAL" clId="{B0308F3F-C7B5-40F2-961A-C28CFC688456}" dt="2024-02-14T13:16:05.786" v="76" actId="478"/>
          <ac:picMkLst>
            <pc:docMk/>
            <pc:sldMk cId="245086797" sldId="333"/>
            <ac:picMk id="9" creationId="{2D097D30-17EE-3034-D370-62AA03B7B6F5}"/>
          </ac:picMkLst>
        </pc:picChg>
        <pc:picChg chg="add mod ord">
          <ac:chgData name="Adrien Fillon" userId="f9fce71e-5179-4ca7-ada2-431c4bb0d0c2" providerId="ADAL" clId="{B0308F3F-C7B5-40F2-961A-C28CFC688456}" dt="2024-02-14T13:16:10.021" v="78" actId="26606"/>
          <ac:picMkLst>
            <pc:docMk/>
            <pc:sldMk cId="245086797" sldId="333"/>
            <ac:picMk id="11" creationId="{65D2E89B-B227-9EC1-56EF-6DABD6ACC4DA}"/>
          </ac:picMkLst>
        </pc:picChg>
      </pc:sldChg>
      <pc:sldChg chg="addSp delSp modSp new mod modNotesTx">
        <pc:chgData name="Adrien Fillon" userId="f9fce71e-5179-4ca7-ada2-431c4bb0d0c2" providerId="ADAL" clId="{B0308F3F-C7B5-40F2-961A-C28CFC688456}" dt="2024-02-14T13:50:50.560" v="194"/>
        <pc:sldMkLst>
          <pc:docMk/>
          <pc:sldMk cId="3162742285" sldId="334"/>
        </pc:sldMkLst>
        <pc:spChg chg="del">
          <ac:chgData name="Adrien Fillon" userId="f9fce71e-5179-4ca7-ada2-431c4bb0d0c2" providerId="ADAL" clId="{B0308F3F-C7B5-40F2-961A-C28CFC688456}" dt="2024-02-14T13:49:25.733" v="183"/>
          <ac:spMkLst>
            <pc:docMk/>
            <pc:sldMk cId="3162742285" sldId="334"/>
            <ac:spMk id="3" creationId="{126866A0-5E41-1770-F784-37D3FACFC9C5}"/>
          </ac:spMkLst>
        </pc:spChg>
        <pc:picChg chg="add mod">
          <ac:chgData name="Adrien Fillon" userId="f9fce71e-5179-4ca7-ada2-431c4bb0d0c2" providerId="ADAL" clId="{B0308F3F-C7B5-40F2-961A-C28CFC688456}" dt="2024-02-14T13:49:29.924" v="186" actId="962"/>
          <ac:picMkLst>
            <pc:docMk/>
            <pc:sldMk cId="3162742285" sldId="334"/>
            <ac:picMk id="5" creationId="{8E818092-1574-F59A-F364-4156DFC45AE0}"/>
          </ac:picMkLst>
        </pc:picChg>
        <pc:picChg chg="add mod">
          <ac:chgData name="Adrien Fillon" userId="f9fce71e-5179-4ca7-ada2-431c4bb0d0c2" providerId="ADAL" clId="{B0308F3F-C7B5-40F2-961A-C28CFC688456}" dt="2024-02-14T13:50:37.004" v="190" actId="27614"/>
          <ac:picMkLst>
            <pc:docMk/>
            <pc:sldMk cId="3162742285" sldId="334"/>
            <ac:picMk id="7" creationId="{3DD600FC-B523-1AAA-344C-1CA64CD05D02}"/>
          </ac:picMkLst>
        </pc:picChg>
      </pc:sldChg>
      <pc:sldChg chg="addSp delSp modSp new mod setBg modNotesTx">
        <pc:chgData name="Adrien Fillon" userId="f9fce71e-5179-4ca7-ada2-431c4bb0d0c2" providerId="ADAL" clId="{B0308F3F-C7B5-40F2-961A-C28CFC688456}" dt="2024-02-14T13:53:16.559" v="212"/>
        <pc:sldMkLst>
          <pc:docMk/>
          <pc:sldMk cId="3594995450" sldId="335"/>
        </pc:sldMkLst>
        <pc:spChg chg="mod">
          <ac:chgData name="Adrien Fillon" userId="f9fce71e-5179-4ca7-ada2-431c4bb0d0c2" providerId="ADAL" clId="{B0308F3F-C7B5-40F2-961A-C28CFC688456}" dt="2024-02-14T13:51:33.579" v="199" actId="26606"/>
          <ac:spMkLst>
            <pc:docMk/>
            <pc:sldMk cId="3594995450" sldId="335"/>
            <ac:spMk id="2" creationId="{062F4BA1-FFE8-492D-0994-0D8716E35DE6}"/>
          </ac:spMkLst>
        </pc:spChg>
        <pc:spChg chg="del">
          <ac:chgData name="Adrien Fillon" userId="f9fce71e-5179-4ca7-ada2-431c4bb0d0c2" providerId="ADAL" clId="{B0308F3F-C7B5-40F2-961A-C28CFC688456}" dt="2024-02-14T13:51:31.572" v="196"/>
          <ac:spMkLst>
            <pc:docMk/>
            <pc:sldMk cId="3594995450" sldId="335"/>
            <ac:spMk id="3" creationId="{A85F53AB-C66C-E685-5C14-184A6DBF3BA6}"/>
          </ac:spMkLst>
        </pc:spChg>
        <pc:spChg chg="add del">
          <ac:chgData name="Adrien Fillon" userId="f9fce71e-5179-4ca7-ada2-431c4bb0d0c2" providerId="ADAL" clId="{B0308F3F-C7B5-40F2-961A-C28CFC688456}" dt="2024-02-14T13:52:08.347" v="200"/>
          <ac:spMkLst>
            <pc:docMk/>
            <pc:sldMk cId="3594995450" sldId="335"/>
            <ac:spMk id="9" creationId="{13ABB3D8-4FA3-F753-DFB6-F018BB0EE5D7}"/>
          </ac:spMkLst>
        </pc:spChg>
        <pc:spChg chg="add mod">
          <ac:chgData name="Adrien Fillon" userId="f9fce71e-5179-4ca7-ada2-431c4bb0d0c2" providerId="ADAL" clId="{B0308F3F-C7B5-40F2-961A-C28CFC688456}" dt="2024-02-14T13:52:52.006" v="211" actId="207"/>
          <ac:spMkLst>
            <pc:docMk/>
            <pc:sldMk cId="3594995450" sldId="335"/>
            <ac:spMk id="11" creationId="{4CB9CC0C-40AA-17B0-9482-F74A0D7417A9}"/>
          </ac:spMkLst>
        </pc:spChg>
        <pc:spChg chg="add">
          <ac:chgData name="Adrien Fillon" userId="f9fce71e-5179-4ca7-ada2-431c4bb0d0c2" providerId="ADAL" clId="{B0308F3F-C7B5-40F2-961A-C28CFC688456}" dt="2024-02-14T13:51:33.579" v="199" actId="26606"/>
          <ac:spMkLst>
            <pc:docMk/>
            <pc:sldMk cId="3594995450" sldId="335"/>
            <ac:spMk id="12" creationId="{3EEB8ED6-9142-4A11-B029-18DDE98C4952}"/>
          </ac:spMkLst>
        </pc:spChg>
        <pc:picChg chg="add del mod">
          <ac:chgData name="Adrien Fillon" userId="f9fce71e-5179-4ca7-ada2-431c4bb0d0c2" providerId="ADAL" clId="{B0308F3F-C7B5-40F2-961A-C28CFC688456}" dt="2024-02-14T13:52:09.690" v="201" actId="478"/>
          <ac:picMkLst>
            <pc:docMk/>
            <pc:sldMk cId="3594995450" sldId="335"/>
            <ac:picMk id="5" creationId="{27494260-65D3-8914-A358-091459DCD7B5}"/>
          </ac:picMkLst>
        </pc:picChg>
        <pc:picChg chg="add mod">
          <ac:chgData name="Adrien Fillon" userId="f9fce71e-5179-4ca7-ada2-431c4bb0d0c2" providerId="ADAL" clId="{B0308F3F-C7B5-40F2-961A-C28CFC688456}" dt="2024-02-14T13:52:14.895" v="204" actId="962"/>
          <ac:picMkLst>
            <pc:docMk/>
            <pc:sldMk cId="3594995450" sldId="335"/>
            <ac:picMk id="7" creationId="{6CD41418-5D19-15D9-5B69-152A55E676DD}"/>
          </ac:picMkLst>
        </pc:picChg>
        <pc:picChg chg="add mod">
          <ac:chgData name="Adrien Fillon" userId="f9fce71e-5179-4ca7-ada2-431c4bb0d0c2" providerId="ADAL" clId="{B0308F3F-C7B5-40F2-961A-C28CFC688456}" dt="2024-02-14T13:52:35.356" v="209" actId="1076"/>
          <ac:picMkLst>
            <pc:docMk/>
            <pc:sldMk cId="3594995450" sldId="335"/>
            <ac:picMk id="10" creationId="{96F4C4EB-F79D-6690-C9E6-FACCA5EE5531}"/>
          </ac:picMkLst>
        </pc:picChg>
      </pc:sldChg>
      <pc:sldChg chg="addSp delSp modSp new mod modNotesTx">
        <pc:chgData name="Adrien Fillon" userId="f9fce71e-5179-4ca7-ada2-431c4bb0d0c2" providerId="ADAL" clId="{B0308F3F-C7B5-40F2-961A-C28CFC688456}" dt="2024-02-14T13:57:39.514" v="306" actId="20577"/>
        <pc:sldMkLst>
          <pc:docMk/>
          <pc:sldMk cId="4031131570" sldId="336"/>
        </pc:sldMkLst>
        <pc:spChg chg="del">
          <ac:chgData name="Adrien Fillon" userId="f9fce71e-5179-4ca7-ada2-431c4bb0d0c2" providerId="ADAL" clId="{B0308F3F-C7B5-40F2-961A-C28CFC688456}" dt="2024-02-14T13:54:18.436" v="214"/>
          <ac:spMkLst>
            <pc:docMk/>
            <pc:sldMk cId="4031131570" sldId="336"/>
            <ac:spMk id="3" creationId="{600B6F93-FD91-D4F4-3C50-22CDCD9ECCF8}"/>
          </ac:spMkLst>
        </pc:spChg>
        <pc:picChg chg="add mod">
          <ac:chgData name="Adrien Fillon" userId="f9fce71e-5179-4ca7-ada2-431c4bb0d0c2" providerId="ADAL" clId="{B0308F3F-C7B5-40F2-961A-C28CFC688456}" dt="2024-02-14T13:57:14.995" v="221" actId="1076"/>
          <ac:picMkLst>
            <pc:docMk/>
            <pc:sldMk cId="4031131570" sldId="336"/>
            <ac:picMk id="5" creationId="{A9B36B84-F086-8D0C-360B-71D0ADC8D8B0}"/>
          </ac:picMkLst>
        </pc:picChg>
        <pc:picChg chg="add mod">
          <ac:chgData name="Adrien Fillon" userId="f9fce71e-5179-4ca7-ada2-431c4bb0d0c2" providerId="ADAL" clId="{B0308F3F-C7B5-40F2-961A-C28CFC688456}" dt="2024-02-14T13:57:22.241" v="226" actId="1076"/>
          <ac:picMkLst>
            <pc:docMk/>
            <pc:sldMk cId="4031131570" sldId="336"/>
            <ac:picMk id="7" creationId="{6C95D0BE-5480-E405-4820-688BA551338E}"/>
          </ac:picMkLst>
        </pc:picChg>
      </pc:sldChg>
      <pc:sldChg chg="addSp delSp modSp new mod ord modNotesTx">
        <pc:chgData name="Adrien Fillon" userId="f9fce71e-5179-4ca7-ada2-431c4bb0d0c2" providerId="ADAL" clId="{B0308F3F-C7B5-40F2-961A-C28CFC688456}" dt="2024-02-14T13:59:13.746" v="345" actId="20577"/>
        <pc:sldMkLst>
          <pc:docMk/>
          <pc:sldMk cId="3964113007" sldId="337"/>
        </pc:sldMkLst>
        <pc:spChg chg="mod">
          <ac:chgData name="Adrien Fillon" userId="f9fce71e-5179-4ca7-ada2-431c4bb0d0c2" providerId="ADAL" clId="{B0308F3F-C7B5-40F2-961A-C28CFC688456}" dt="2024-02-14T13:58:17.443" v="327" actId="20577"/>
          <ac:spMkLst>
            <pc:docMk/>
            <pc:sldMk cId="3964113007" sldId="337"/>
            <ac:spMk id="2" creationId="{8BF9C818-D1E7-4A32-207A-190B02F01589}"/>
          </ac:spMkLst>
        </pc:spChg>
        <pc:spChg chg="del">
          <ac:chgData name="Adrien Fillon" userId="f9fce71e-5179-4ca7-ada2-431c4bb0d0c2" providerId="ADAL" clId="{B0308F3F-C7B5-40F2-961A-C28CFC688456}" dt="2024-02-14T13:58:31.369" v="328"/>
          <ac:spMkLst>
            <pc:docMk/>
            <pc:sldMk cId="3964113007" sldId="337"/>
            <ac:spMk id="3" creationId="{11511A86-C9C2-FC37-8D7F-173327835A25}"/>
          </ac:spMkLst>
        </pc:spChg>
        <pc:picChg chg="add mod">
          <ac:chgData name="Adrien Fillon" userId="f9fce71e-5179-4ca7-ada2-431c4bb0d0c2" providerId="ADAL" clId="{B0308F3F-C7B5-40F2-961A-C28CFC688456}" dt="2024-02-14T13:58:33.874" v="330" actId="962"/>
          <ac:picMkLst>
            <pc:docMk/>
            <pc:sldMk cId="3964113007" sldId="337"/>
            <ac:picMk id="5" creationId="{CF025D31-4CB0-EFB7-2188-F3045A81600B}"/>
          </ac:picMkLst>
        </pc:picChg>
      </pc:sldChg>
      <pc:sldChg chg="new">
        <pc:chgData name="Adrien Fillon" userId="f9fce71e-5179-4ca7-ada2-431c4bb0d0c2" providerId="ADAL" clId="{B0308F3F-C7B5-40F2-961A-C28CFC688456}" dt="2024-02-14T13:59:38.281" v="346" actId="680"/>
        <pc:sldMkLst>
          <pc:docMk/>
          <pc:sldMk cId="558168662" sldId="338"/>
        </pc:sldMkLst>
      </pc:sldChg>
      <pc:sldChg chg="addSp modSp new mod modNotesTx">
        <pc:chgData name="Adrien Fillon" userId="f9fce71e-5179-4ca7-ada2-431c4bb0d0c2" providerId="ADAL" clId="{B0308F3F-C7B5-40F2-961A-C28CFC688456}" dt="2024-02-14T14:11:18.698" v="495" actId="20577"/>
        <pc:sldMkLst>
          <pc:docMk/>
          <pc:sldMk cId="3241774499" sldId="339"/>
        </pc:sldMkLst>
        <pc:spChg chg="mod">
          <ac:chgData name="Adrien Fillon" userId="f9fce71e-5179-4ca7-ada2-431c4bb0d0c2" providerId="ADAL" clId="{B0308F3F-C7B5-40F2-961A-C28CFC688456}" dt="2024-02-14T14:07:46.680" v="367" actId="20577"/>
          <ac:spMkLst>
            <pc:docMk/>
            <pc:sldMk cId="3241774499" sldId="339"/>
            <ac:spMk id="2" creationId="{6FA2115C-CBB7-06BD-945C-A1F57391F3E5}"/>
          </ac:spMkLst>
        </pc:spChg>
        <pc:spChg chg="mod">
          <ac:chgData name="Adrien Fillon" userId="f9fce71e-5179-4ca7-ada2-431c4bb0d0c2" providerId="ADAL" clId="{B0308F3F-C7B5-40F2-961A-C28CFC688456}" dt="2024-02-14T14:08:29.267" v="383" actId="20577"/>
          <ac:spMkLst>
            <pc:docMk/>
            <pc:sldMk cId="3241774499" sldId="339"/>
            <ac:spMk id="3" creationId="{36DB10F6-46EC-192B-81C9-86CB98F5061A}"/>
          </ac:spMkLst>
        </pc:spChg>
        <pc:spChg chg="add mod">
          <ac:chgData name="Adrien Fillon" userId="f9fce71e-5179-4ca7-ada2-431c4bb0d0c2" providerId="ADAL" clId="{B0308F3F-C7B5-40F2-961A-C28CFC688456}" dt="2024-02-14T14:09:05.248" v="411" actId="1076"/>
          <ac:spMkLst>
            <pc:docMk/>
            <pc:sldMk cId="3241774499" sldId="339"/>
            <ac:spMk id="6" creationId="{179B4FA3-9418-6900-33B4-214EE3C893DD}"/>
          </ac:spMkLst>
        </pc:spChg>
        <pc:spChg chg="add mod">
          <ac:chgData name="Adrien Fillon" userId="f9fce71e-5179-4ca7-ada2-431c4bb0d0c2" providerId="ADAL" clId="{B0308F3F-C7B5-40F2-961A-C28CFC688456}" dt="2024-02-14T14:09:59.658" v="475" actId="1076"/>
          <ac:spMkLst>
            <pc:docMk/>
            <pc:sldMk cId="3241774499" sldId="339"/>
            <ac:spMk id="7" creationId="{2C2C1974-B631-D865-A988-065E9415099B}"/>
          </ac:spMkLst>
        </pc:spChg>
        <pc:spChg chg="add mod">
          <ac:chgData name="Adrien Fillon" userId="f9fce71e-5179-4ca7-ada2-431c4bb0d0c2" providerId="ADAL" clId="{B0308F3F-C7B5-40F2-961A-C28CFC688456}" dt="2024-02-14T14:09:56.157" v="474" actId="1076"/>
          <ac:spMkLst>
            <pc:docMk/>
            <pc:sldMk cId="3241774499" sldId="339"/>
            <ac:spMk id="8" creationId="{9077F92C-A608-2A96-B42F-D3DBACF1915C}"/>
          </ac:spMkLst>
        </pc:spChg>
        <pc:spChg chg="add mod">
          <ac:chgData name="Adrien Fillon" userId="f9fce71e-5179-4ca7-ada2-431c4bb0d0c2" providerId="ADAL" clId="{B0308F3F-C7B5-40F2-961A-C28CFC688456}" dt="2024-02-14T14:10:14.779" v="485" actId="1076"/>
          <ac:spMkLst>
            <pc:docMk/>
            <pc:sldMk cId="3241774499" sldId="339"/>
            <ac:spMk id="9" creationId="{87CB92FA-3928-DDD8-FCC5-9F9CB6780A24}"/>
          </ac:spMkLst>
        </pc:spChg>
        <pc:spChg chg="add mod">
          <ac:chgData name="Adrien Fillon" userId="f9fce71e-5179-4ca7-ada2-431c4bb0d0c2" providerId="ADAL" clId="{B0308F3F-C7B5-40F2-961A-C28CFC688456}" dt="2024-02-14T14:10:10.888" v="484" actId="1076"/>
          <ac:spMkLst>
            <pc:docMk/>
            <pc:sldMk cId="3241774499" sldId="339"/>
            <ac:spMk id="10" creationId="{DB01634A-4A9B-687F-B221-1C2331FEECCE}"/>
          </ac:spMkLst>
        </pc:spChg>
        <pc:spChg chg="add mod">
          <ac:chgData name="Adrien Fillon" userId="f9fce71e-5179-4ca7-ada2-431c4bb0d0c2" providerId="ADAL" clId="{B0308F3F-C7B5-40F2-961A-C28CFC688456}" dt="2024-02-14T14:10:09.025" v="483" actId="1076"/>
          <ac:spMkLst>
            <pc:docMk/>
            <pc:sldMk cId="3241774499" sldId="339"/>
            <ac:spMk id="11" creationId="{88C95CFB-1CAE-1F58-8726-F03D2B445FF1}"/>
          </ac:spMkLst>
        </pc:spChg>
        <pc:spChg chg="add mod">
          <ac:chgData name="Adrien Fillon" userId="f9fce71e-5179-4ca7-ada2-431c4bb0d0c2" providerId="ADAL" clId="{B0308F3F-C7B5-40F2-961A-C28CFC688456}" dt="2024-02-14T14:10:06.485" v="482" actId="1076"/>
          <ac:spMkLst>
            <pc:docMk/>
            <pc:sldMk cId="3241774499" sldId="339"/>
            <ac:spMk id="12" creationId="{C5BEE6A0-CCAD-33FB-FA87-DF4311B5BEAD}"/>
          </ac:spMkLst>
        </pc:spChg>
        <pc:spChg chg="add mod">
          <ac:chgData name="Adrien Fillon" userId="f9fce71e-5179-4ca7-ada2-431c4bb0d0c2" providerId="ADAL" clId="{B0308F3F-C7B5-40F2-961A-C28CFC688456}" dt="2024-02-14T14:10:04.514" v="481" actId="1076"/>
          <ac:spMkLst>
            <pc:docMk/>
            <pc:sldMk cId="3241774499" sldId="339"/>
            <ac:spMk id="13" creationId="{C2E4CE72-8A95-13AF-FC5C-050455D5BB6A}"/>
          </ac:spMkLst>
        </pc:spChg>
        <pc:spChg chg="add mod">
          <ac:chgData name="Adrien Fillon" userId="f9fce71e-5179-4ca7-ada2-431c4bb0d0c2" providerId="ADAL" clId="{B0308F3F-C7B5-40F2-961A-C28CFC688456}" dt="2024-02-14T14:10:30.314" v="489" actId="1076"/>
          <ac:spMkLst>
            <pc:docMk/>
            <pc:sldMk cId="3241774499" sldId="339"/>
            <ac:spMk id="15" creationId="{EB49BC6B-171C-1956-984F-236D2219F338}"/>
          </ac:spMkLst>
        </pc:spChg>
        <pc:spChg chg="add mod">
          <ac:chgData name="Adrien Fillon" userId="f9fce71e-5179-4ca7-ada2-431c4bb0d0c2" providerId="ADAL" clId="{B0308F3F-C7B5-40F2-961A-C28CFC688456}" dt="2024-02-14T14:10:30.314" v="489" actId="1076"/>
          <ac:spMkLst>
            <pc:docMk/>
            <pc:sldMk cId="3241774499" sldId="339"/>
            <ac:spMk id="17" creationId="{1F54F654-B36E-D113-20DF-6C10DAA270CD}"/>
          </ac:spMkLst>
        </pc:spChg>
        <pc:cxnChg chg="add mod">
          <ac:chgData name="Adrien Fillon" userId="f9fce71e-5179-4ca7-ada2-431c4bb0d0c2" providerId="ADAL" clId="{B0308F3F-C7B5-40F2-961A-C28CFC688456}" dt="2024-02-14T14:08:40.257" v="385" actId="1582"/>
          <ac:cxnSpMkLst>
            <pc:docMk/>
            <pc:sldMk cId="3241774499" sldId="339"/>
            <ac:cxnSpMk id="5" creationId="{55FCBCC1-D002-83D2-E7F2-35EDC0EF3BCC}"/>
          </ac:cxnSpMkLst>
        </pc:cxnChg>
        <pc:cxnChg chg="add mod">
          <ac:chgData name="Adrien Fillon" userId="f9fce71e-5179-4ca7-ada2-431c4bb0d0c2" providerId="ADAL" clId="{B0308F3F-C7B5-40F2-961A-C28CFC688456}" dt="2024-02-14T14:10:20.093" v="487" actId="1076"/>
          <ac:cxnSpMkLst>
            <pc:docMk/>
            <pc:sldMk cId="3241774499" sldId="339"/>
            <ac:cxnSpMk id="14" creationId="{AFB5ED6B-19EA-13AF-23EB-5981CC0DE9C4}"/>
          </ac:cxnSpMkLst>
        </pc:cxnChg>
        <pc:cxnChg chg="add mod">
          <ac:chgData name="Adrien Fillon" userId="f9fce71e-5179-4ca7-ada2-431c4bb0d0c2" providerId="ADAL" clId="{B0308F3F-C7B5-40F2-961A-C28CFC688456}" dt="2024-02-14T14:10:30.314" v="489" actId="1076"/>
          <ac:cxnSpMkLst>
            <pc:docMk/>
            <pc:sldMk cId="3241774499" sldId="339"/>
            <ac:cxnSpMk id="16" creationId="{4A2DD219-1F31-4FC9-21C3-C4A8EBAF9E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BC62D-2BA5-5542-8919-B33D0D862749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F717B-A369-A148-B6FF-4C936BA32602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65964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Framing « 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rich</a:t>
            </a:r>
            <a:r>
              <a:rPr lang="fr-FR" dirty="0"/>
              <a:t> » and « 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poor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13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18303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The fact that gains are valued more when segregated helps explain a variety of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phenomena. For example, it explains why people do not put all their Christmas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presents in one big box, even though that would save them time and money on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wrapping: the practice of wrapping each present separately encourages the recipient</a:t>
            </a:r>
          </a:p>
          <a:p>
            <a:pPr algn="l"/>
            <a:r>
              <a:rPr lang="fr-FR" sz="1800" b="0" i="0" u="none" strike="noStrike" baseline="0" dirty="0">
                <a:latin typeface="TimesNewRomanPSMT"/>
              </a:rPr>
              <a:t>to </a:t>
            </a:r>
            <a:r>
              <a:rPr lang="fr-FR" sz="1800" b="0" i="0" u="none" strike="noStrike" baseline="0" dirty="0" err="1">
                <a:latin typeface="TimesNewRomanPSMT"/>
              </a:rPr>
              <a:t>segregate</a:t>
            </a:r>
            <a:r>
              <a:rPr lang="fr-FR" sz="1800" b="0" i="0" u="none" strike="noStrike" baseline="0" dirty="0">
                <a:latin typeface="TimesNewRomanPSMT"/>
              </a:rPr>
              <a:t> the gains,</a:t>
            </a:r>
          </a:p>
          <a:p>
            <a:pPr algn="l"/>
            <a:endParaRPr lang="fr-FR" sz="1800" b="0" i="0" u="none" strike="noStrike" baseline="0" dirty="0">
              <a:latin typeface="TimesNewRomanPSMT"/>
            </a:endParaRP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it is better to give people multiple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small presents over the course of the year than to give them one big present once a</a:t>
            </a:r>
          </a:p>
          <a:p>
            <a:pPr algn="l"/>
            <a:r>
              <a:rPr lang="fr-FR" sz="1800" b="0" i="0" u="none" strike="noStrike" baseline="0" dirty="0">
                <a:latin typeface="TimesNewRomanPSMT"/>
              </a:rPr>
              <a:t>year.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18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23201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Similarly, segregation explains why fancy meals are served up dish-</a:t>
            </a:r>
            <a:r>
              <a:rPr lang="en-US" sz="1800" b="0" i="0" u="none" strike="noStrike" baseline="0" dirty="0" err="1">
                <a:latin typeface="TimesNewRomanPSMT"/>
              </a:rPr>
              <a:t>bydish</a:t>
            </a:r>
            <a:r>
              <a:rPr lang="en-US" sz="1800" b="0" i="0" u="none" strike="noStrike" baseline="0" dirty="0">
                <a:latin typeface="TimesNewRomanPSMT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rather than all at one time: chances are the eater will enjoy it more that way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19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2260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receiving a $50k salary plus a $5k bonus encourages the segregation of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gains in a manner that receiving a $55k salary does not,</a:t>
            </a:r>
          </a:p>
          <a:p>
            <a:pPr algn="l"/>
            <a:endParaRPr lang="en-US" sz="1800" b="0" i="0" u="none" strike="noStrike" baseline="0" dirty="0">
              <a:latin typeface="TimesNewRomanPSMT"/>
            </a:endParaRP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You already </a:t>
            </a:r>
            <a:r>
              <a:rPr lang="en-US" sz="1800" b="0" i="0" u="none" strike="noStrike" baseline="0" dirty="0" err="1">
                <a:latin typeface="TimesNewRomanPSMT"/>
              </a:rPr>
              <a:t>payed</a:t>
            </a:r>
            <a:r>
              <a:rPr lang="en-US" sz="1800" b="0" i="0" u="none" strike="noStrike" baseline="0" dirty="0">
                <a:latin typeface="TimesNewRomanPSMT"/>
              </a:rPr>
              <a:t> a lot for the restaurant, is a bit more for tips a lot?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20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794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TimesNewRomanPSMT"/>
              </a:rPr>
              <a:t>When </a:t>
            </a:r>
            <a:r>
              <a:rPr lang="en-US" sz="1800" b="0" i="0" u="none" strike="noStrike" baseline="0" dirty="0">
                <a:latin typeface="TimesNewRomanPSMT"/>
              </a:rPr>
              <a:t>you use a credit card, though the monthly bill might be alarming, it only arrives once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a month, thereby encouraging you to integrate the losses,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By </a:t>
            </a:r>
            <a:r>
              <a:rPr lang="fr-FR" sz="1800" b="0" i="0" u="none" strike="noStrike" baseline="0" dirty="0" err="1">
                <a:latin typeface="TimesNewRomanPSMT"/>
              </a:rPr>
              <a:t>contrast</a:t>
            </a:r>
            <a:r>
              <a:rPr lang="fr-FR" sz="1800" b="0" i="0" u="none" strike="noStrike" baseline="0" dirty="0">
                <a:latin typeface="TimesNewRomanPSMT"/>
              </a:rPr>
              <a:t>, the satisfaction </a:t>
            </a:r>
            <a:r>
              <a:rPr lang="en-US" sz="1800" b="0" i="0" u="none" strike="noStrike" baseline="0" dirty="0">
                <a:latin typeface="TimesNewRomanPSMT"/>
              </a:rPr>
              <a:t>of receiving the things you buy is distributed throughout the month, thereby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encouraging the segregation of gains.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22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5564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(</a:t>
            </a:r>
            <a:r>
              <a:rPr lang="en-US" sz="1800" b="1" i="0" u="none" strike="noStrike" baseline="0" dirty="0">
                <a:latin typeface="TimesNewRomanPS-BoldMT"/>
              </a:rPr>
              <a:t>a</a:t>
            </a:r>
            <a:r>
              <a:rPr lang="en-US" sz="1800" b="0" i="0" u="none" strike="noStrike" baseline="0" dirty="0">
                <a:latin typeface="TimesNewRomanPSMT"/>
              </a:rPr>
              <a:t>) Would you make more or fewer purchases this way?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(</a:t>
            </a:r>
            <a:r>
              <a:rPr lang="en-US" sz="1800" b="1" i="0" u="none" strike="noStrike" baseline="0" dirty="0">
                <a:latin typeface="TimesNewRomanPS-BoldMT"/>
              </a:rPr>
              <a:t>b</a:t>
            </a:r>
            <a:r>
              <a:rPr lang="en-US" sz="1800" b="0" i="0" u="none" strike="noStrike" baseline="0" dirty="0">
                <a:latin typeface="TimesNewRomanPSMT"/>
              </a:rPr>
              <a:t>) Use the language of integration and segregation to explain why.</a:t>
            </a:r>
          </a:p>
          <a:p>
            <a:pPr algn="l"/>
            <a:endParaRPr lang="en-US" sz="1800" b="0" i="0" u="none" strike="noStrike" baseline="0" dirty="0">
              <a:latin typeface="TimesNewRomanPSMT"/>
            </a:endParaRPr>
          </a:p>
          <a:p>
            <a:pPr algn="l"/>
            <a:r>
              <a:rPr lang="en-US" sz="1800" b="1" i="0" u="none" strike="noStrike" baseline="0" dirty="0">
                <a:latin typeface="TimesNewRomanPS-BoldMT"/>
              </a:rPr>
              <a:t>(a) </a:t>
            </a:r>
            <a:r>
              <a:rPr lang="en-US" sz="1800" b="0" i="0" u="none" strike="noStrike" baseline="0" dirty="0">
                <a:latin typeface="TimesNewRomanPSMT"/>
              </a:rPr>
              <a:t>Chances are you would make fewer purchases. </a:t>
            </a:r>
            <a:r>
              <a:rPr lang="en-US" sz="1800" b="1" i="0" u="none" strike="noStrike" baseline="0" dirty="0">
                <a:latin typeface="TimesNewRomanPS-BoldMT"/>
              </a:rPr>
              <a:t>(b) </a:t>
            </a:r>
            <a:r>
              <a:rPr lang="en-US" sz="1800" b="0" i="0" u="none" strike="noStrike" baseline="0" dirty="0">
                <a:latin typeface="TimesNewRomanPSMT"/>
              </a:rPr>
              <a:t>The arrangement would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encourage you to segregate your losses but integrate your gains, which would simultaneously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increase the pain of paying for your stuff and reduce the enjoyment you would derive from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F717B-A369-A148-B6FF-4C936BA32602}" type="slidenum">
              <a:rPr lang="en-CY" smtClean="0"/>
              <a:t>23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4817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7AF-ACC0-524A-A4B8-B9CC9EE0BA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4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45CD-FF21-E08F-D78D-6CF5841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497CD-6117-D43A-40F7-BEF31A43F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AA0AA-B220-1CE5-65B7-28494784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4A549-E18B-2D68-8B92-C5290705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E816-4CF8-26F6-7D8B-A1BBE98A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7248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36EA-9965-AB5D-ED6A-1FA34621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33AE2-28D2-C7C8-7C7B-49494E073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4CE0-98AD-26A6-5E32-510676CC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B38E-1197-4455-9D64-8BCA2B99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44A7-E3A2-422E-D77E-90097A9D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1298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C6AC4-458B-90DF-5006-D977E7014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9353E-647B-C197-07BB-CCBB3C4FC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BFE93-6132-191E-37B8-BAEF1F02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3730C-0F83-8160-6C3C-2597A0FC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831-2702-518E-D6FB-62436F49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0685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7858-25A2-7FD5-0AAF-0F9A7F8B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F19C-989B-A988-E647-29B82A51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D3F53-41B1-E6D0-142B-93D5C0DF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0003-6CC6-7DB1-178C-A600552F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A9ED-C32F-C991-F4EA-DEF06BE1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6684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DD05-912F-A798-3EEA-4D0C9A8D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6873-2542-EF6C-8B30-70784A8A0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D015F-0E49-C71E-9295-19BF0704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9E39-7CE5-2CF4-42F2-F145C29B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DCA9-F7B9-44D8-7A5A-75895D78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77130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8CB1-CFE8-B6A4-3B1C-3A3C8C9A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7A93-EB79-DBA1-4E9B-80633DBB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20B3C-0128-3241-F0A7-7DF59232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17C14-D13B-7A1E-BD41-1FB774E1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92D25-301F-7F4A-6651-869CA6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29B0-96A2-DC94-5EB5-0C11F861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17725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FE46-AB01-FE20-E3D1-CDFB51F5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8D318-27A1-6547-67E1-682AF26FF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68C5A-0651-DEB7-6A7B-D1F7F7426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BFBE7-EA2D-7455-773F-EB06ACE03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9EC37-654F-AF7D-8EBC-D98E61F5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70AF4-E110-EA41-5C83-8FDA0A10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A23BB-F70A-ECD4-A48F-0C656208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7EA76-C6AB-2509-8413-81B45AEB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9639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9448-A54E-2514-5B77-631129EC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9BD0E-135E-C6EF-3AEE-9B943B1B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EA209-E05D-1626-7D11-5DD454C5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288C3-530F-6C70-25E6-31EC75D1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371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71EB1-E27B-B8E6-BE72-FF98DFA3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59904-FFBC-3524-3B78-062FBCA2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2B101-688B-B312-2B9F-421BE424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2698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6EC6-BFDF-C1A2-3139-EF3F076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3ADD-3AD6-2EE9-3169-2E419683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C0105-A09D-C92A-DEBF-759A0197C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880A1-075A-E63C-C6AE-341CD756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C1E62-45D7-874E-9EE0-5F4544A0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C5615-54F1-6591-AA4D-20CDBDE0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62250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DB61-123A-89E2-3A7A-28FF7B23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88A3E-7F3E-7C73-F2A5-E0460D22E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B27A0-CE87-FB83-E40B-5CB6BA5C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A23E-A5CF-3623-C908-708F9B0B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C3AA0-5D39-C5F9-02AE-6F86700E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4B1D6-8607-F958-9B5C-059148FB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24938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06B8D-F559-4CA6-8923-E14A5C5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230DE-BBC9-3162-B17D-632C87E5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4169-6B8A-541A-224B-7577134F0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B30EE-F3DE-214C-A43A-B008227BD935}" type="datetimeFigureOut">
              <a:rPr lang="en-CY" smtClean="0"/>
              <a:t>02/14/2024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62F19-C951-EE22-329D-01CAF98DD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6EAEB-C50F-6D24-2190-0F5216A1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A473-5242-7C4A-987A-05999B2F60B0}" type="slidenum">
              <a:rPr lang="en-CY" smtClean="0"/>
              <a:t>‹N°›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1059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FC71-37CF-D9BF-FA9C-4F00EF121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6125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CY" sz="4400" dirty="0"/>
            </a:br>
            <a:r>
              <a:rPr lang="en-CY" sz="4400" dirty="0"/>
              <a:t>Behavioural &amp; Experimental </a:t>
            </a:r>
            <a:br>
              <a:rPr lang="en-CY" sz="4400" dirty="0"/>
            </a:br>
            <a:r>
              <a:rPr lang="en-CY" sz="4400" dirty="0"/>
              <a:t>Economics</a:t>
            </a:r>
            <a:br>
              <a:rPr lang="en-CY" sz="4400" dirty="0"/>
            </a:br>
            <a:br>
              <a:rPr lang="en-CY" sz="6600" b="1" dirty="0"/>
            </a:br>
            <a:r>
              <a:rPr lang="en-CY" sz="6600" b="1" dirty="0"/>
              <a:t>Decision-making</a:t>
            </a:r>
            <a:br>
              <a:rPr lang="en-CY" sz="6600" b="1" dirty="0"/>
            </a:br>
            <a:r>
              <a:rPr lang="en-CY" sz="6600" b="1" dirty="0"/>
              <a:t>under Risk &amp; Uncertainty </a:t>
            </a:r>
            <a:endParaRPr lang="en-CY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6188E-346E-09F9-501F-58A37E6A3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8157"/>
            <a:ext cx="9144000" cy="1655762"/>
          </a:xfrm>
        </p:spPr>
        <p:txBody>
          <a:bodyPr/>
          <a:lstStyle/>
          <a:p>
            <a:endParaRPr lang="en-CY" dirty="0"/>
          </a:p>
          <a:p>
            <a:r>
              <a:rPr lang="fr-FR" dirty="0"/>
              <a:t>Adrien Fillon</a:t>
            </a:r>
            <a:endParaRPr lang="en-CY" dirty="0"/>
          </a:p>
          <a:p>
            <a:r>
              <a:rPr lang="en-CY" dirty="0"/>
              <a:t>University of Cyprus</a:t>
            </a:r>
          </a:p>
        </p:txBody>
      </p:sp>
    </p:spTree>
    <p:extLst>
      <p:ext uri="{BB962C8B-B14F-4D97-AF65-F5344CB8AC3E}">
        <p14:creationId xmlns:p14="http://schemas.microsoft.com/office/powerpoint/2010/main" val="37279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E339-AB7D-6908-3BFF-C51A30DA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/>
              <a:t>Loss aversion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28236-067B-5166-426F-2A2F86EE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Y"/>
              <a:t>People tend to dislike losses more than they like gains.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EEF3F-E615-95CB-B102-6AA46066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2291557"/>
            <a:ext cx="3666661" cy="1461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EB430-B7FC-28A2-CB3B-8C88E258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95" y="4279276"/>
            <a:ext cx="3666661" cy="1296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E3B29-B8F2-7F33-00CE-90447C88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44" y="4283481"/>
            <a:ext cx="3666661" cy="106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2153B-7E35-348C-BA32-095ABF09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08" y="6101938"/>
            <a:ext cx="3987800" cy="304800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9C065871-420C-08A5-9E00-248E8772B2E8}"/>
              </a:ext>
            </a:extLst>
          </p:cNvPr>
          <p:cNvSpPr/>
          <p:nvPr/>
        </p:nvSpPr>
        <p:spPr>
          <a:xfrm rot="19527776">
            <a:off x="3567025" y="3836735"/>
            <a:ext cx="675383" cy="376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40211F07-9211-99B7-0C83-B686DF5E886C}"/>
              </a:ext>
            </a:extLst>
          </p:cNvPr>
          <p:cNvSpPr/>
          <p:nvPr/>
        </p:nvSpPr>
        <p:spPr>
          <a:xfrm rot="13250348">
            <a:off x="7450119" y="3850769"/>
            <a:ext cx="675383" cy="376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0D6CF-C3C7-770D-98CE-90CA2E4F986B}"/>
              </a:ext>
            </a:extLst>
          </p:cNvPr>
          <p:cNvSpPr txBox="1"/>
          <p:nvPr/>
        </p:nvSpPr>
        <p:spPr>
          <a:xfrm>
            <a:off x="634999" y="4286249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>
                <a:ea typeface="Calibri"/>
                <a:cs typeface="Calibri"/>
              </a:rPr>
              <a:t>72%</a:t>
            </a:r>
          </a:p>
          <a:p>
            <a:r>
              <a:rPr lang="en-US" sz="2500">
                <a:ea typeface="Calibri"/>
                <a:cs typeface="Calibri"/>
              </a:rPr>
              <a:t>28%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27EE8-ADB5-0F2E-A990-A9772BCE8A02}"/>
              </a:ext>
            </a:extLst>
          </p:cNvPr>
          <p:cNvSpPr txBox="1"/>
          <p:nvPr/>
        </p:nvSpPr>
        <p:spPr>
          <a:xfrm>
            <a:off x="10974916" y="437091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>
                <a:ea typeface="Calibri"/>
                <a:cs typeface="Calibri"/>
              </a:rPr>
              <a:t>22%</a:t>
            </a:r>
          </a:p>
          <a:p>
            <a:r>
              <a:rPr lang="en-US" sz="2500">
                <a:ea typeface="Calibri"/>
                <a:cs typeface="Calibri"/>
              </a:rPr>
              <a:t>78%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62FC90-1A91-2DFE-3CC1-30C1EE6F1B12}"/>
              </a:ext>
            </a:extLst>
          </p:cNvPr>
          <p:cNvSpPr txBox="1"/>
          <p:nvPr/>
        </p:nvSpPr>
        <p:spPr>
          <a:xfrm>
            <a:off x="5475482" y="4217784"/>
            <a:ext cx="121494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Risk averse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92C4EA-5BD9-1D80-5EEC-E5527CDCCDB1}"/>
              </a:ext>
            </a:extLst>
          </p:cNvPr>
          <p:cNvSpPr txBox="1"/>
          <p:nvPr/>
        </p:nvSpPr>
        <p:spPr>
          <a:xfrm>
            <a:off x="5468365" y="4804289"/>
            <a:ext cx="116679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Risk </a:t>
            </a:r>
            <a:r>
              <a:rPr lang="fr-FR" dirty="0" err="1"/>
              <a:t>prone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87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E75D-7F1D-7C0E-EEB4-04CCEE42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The value function under risk &amp; uncertainty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6FC91F-0732-C0E5-63C0-813938526024}"/>
              </a:ext>
            </a:extLst>
          </p:cNvPr>
          <p:cNvGrpSpPr/>
          <p:nvPr/>
        </p:nvGrpSpPr>
        <p:grpSpPr>
          <a:xfrm>
            <a:off x="838200" y="1690688"/>
            <a:ext cx="6441988" cy="4089669"/>
            <a:chOff x="4036540" y="2002212"/>
            <a:chExt cx="6441988" cy="4089669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CA4D9CA-E9DE-F057-3418-7BA97A6E9640}"/>
                </a:ext>
              </a:extLst>
            </p:cNvPr>
            <p:cNvSpPr/>
            <p:nvPr/>
          </p:nvSpPr>
          <p:spPr>
            <a:xfrm flipH="1">
              <a:off x="6110416" y="3281749"/>
              <a:ext cx="4368112" cy="1872048"/>
            </a:xfrm>
            <a:prstGeom prst="arc">
              <a:avLst>
                <a:gd name="adj1" fmla="val 17557191"/>
                <a:gd name="adj2" fmla="val 0"/>
              </a:avLst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Y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8547A3-A30F-6ADE-EC6E-D3D8554A5A04}"/>
                </a:ext>
              </a:extLst>
            </p:cNvPr>
            <p:cNvGrpSpPr/>
            <p:nvPr/>
          </p:nvGrpSpPr>
          <p:grpSpPr>
            <a:xfrm>
              <a:off x="4036540" y="2002212"/>
              <a:ext cx="4366055" cy="4089669"/>
              <a:chOff x="4036540" y="2002212"/>
              <a:chExt cx="4366055" cy="408966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377233C-0A2D-78D4-B1E1-0E2361DC0EBF}"/>
                  </a:ext>
                </a:extLst>
              </p:cNvPr>
              <p:cNvCxnSpPr/>
              <p:nvPr/>
            </p:nvCxnSpPr>
            <p:spPr>
              <a:xfrm>
                <a:off x="6096000" y="2298356"/>
                <a:ext cx="0" cy="379352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7391556-DBCC-D012-296B-A8BC06A40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6540" y="4217773"/>
                <a:ext cx="4118919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EC15F26B-06CE-D86A-6421-4D3683EE2120}"/>
                  </a:ext>
                </a:extLst>
              </p:cNvPr>
              <p:cNvSpPr/>
              <p:nvPr/>
            </p:nvSpPr>
            <p:spPr>
              <a:xfrm rot="5843699">
                <a:off x="3305212" y="3193954"/>
                <a:ext cx="3819227" cy="1779373"/>
              </a:xfrm>
              <a:prstGeom prst="arc">
                <a:avLst>
                  <a:gd name="adj1" fmla="val 16200000"/>
                  <a:gd name="adj2" fmla="val 2105328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Y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36576-A680-9CFE-2802-5BFEAFDFE138}"/>
                  </a:ext>
                </a:extLst>
              </p:cNvPr>
              <p:cNvSpPr txBox="1"/>
              <p:nvPr/>
            </p:nvSpPr>
            <p:spPr>
              <a:xfrm>
                <a:off x="7982465" y="4460789"/>
                <a:ext cx="420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Y" i="1" dirty="0"/>
                  <a:t>x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359CB0-FF61-C513-DCA5-C7F247B75235}"/>
                  </a:ext>
                </a:extLst>
              </p:cNvPr>
              <p:cNvSpPr txBox="1"/>
              <p:nvPr/>
            </p:nvSpPr>
            <p:spPr>
              <a:xfrm>
                <a:off x="5558363" y="2002212"/>
                <a:ext cx="552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/>
                  <a:t>v</a:t>
                </a:r>
                <a:r>
                  <a:rPr lang="en-CY" i="1" dirty="0"/>
                  <a:t>(x)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7E0FD-CB50-0C50-59E7-11B7F60439F3}"/>
                  </a:ext>
                </a:extLst>
              </p:cNvPr>
              <p:cNvSpPr txBox="1"/>
              <p:nvPr/>
            </p:nvSpPr>
            <p:spPr>
              <a:xfrm>
                <a:off x="4348065" y="3871388"/>
                <a:ext cx="1633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Y" sz="1600" i="1" dirty="0"/>
                  <a:t>losses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73BD6C-3167-4726-285D-34F2F63C1593}"/>
                  </a:ext>
                </a:extLst>
              </p:cNvPr>
              <p:cNvSpPr txBox="1"/>
              <p:nvPr/>
            </p:nvSpPr>
            <p:spPr>
              <a:xfrm>
                <a:off x="6572582" y="4195118"/>
                <a:ext cx="1633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Y" sz="1600" i="1" dirty="0"/>
                  <a:t>gains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F5DE43-FDF4-5BE9-1298-85B7514D8578}"/>
                  </a:ext>
                </a:extLst>
              </p:cNvPr>
              <p:cNvSpPr txBox="1"/>
              <p:nvPr/>
            </p:nvSpPr>
            <p:spPr>
              <a:xfrm>
                <a:off x="5937207" y="1763875"/>
                <a:ext cx="5248408" cy="183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For 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−&amp;2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Y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F5DE43-FDF4-5BE9-1298-85B7514D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07" y="1763875"/>
                <a:ext cx="5248408" cy="1833579"/>
              </a:xfrm>
              <a:prstGeom prst="rect">
                <a:avLst/>
              </a:prstGeom>
              <a:blipFill>
                <a:blip r:embed="rId2"/>
                <a:stretch>
                  <a:fillRect l="-1932" t="-274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FD93BAB-A2BC-89E7-F53C-C5FB7189CCF1}"/>
              </a:ext>
            </a:extLst>
          </p:cNvPr>
          <p:cNvSpPr txBox="1"/>
          <p:nvPr/>
        </p:nvSpPr>
        <p:spPr>
          <a:xfrm>
            <a:off x="6230105" y="4532227"/>
            <a:ext cx="5634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dirty="0"/>
              <a:t>This implies that people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Y" sz="2400" dirty="0"/>
              <a:t>Risk averse for gains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Y" sz="2400" dirty="0"/>
              <a:t>Risk prone for losses</a:t>
            </a:r>
          </a:p>
        </p:txBody>
      </p:sp>
    </p:spTree>
    <p:extLst>
      <p:ext uri="{BB962C8B-B14F-4D97-AF65-F5344CB8AC3E}">
        <p14:creationId xmlns:p14="http://schemas.microsoft.com/office/powerpoint/2010/main" val="73825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Two Different Results?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Framing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 creates two different value functions.</a:t>
            </a:r>
            <a:endParaRPr lang="en-US" i="1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93" y="2679743"/>
            <a:ext cx="581689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32DF-138B-A0A0-73FE-F05CBB85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Haisley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E894-CAEB-0129-8985-31D7CC79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3380"/>
          </a:xfrm>
        </p:spPr>
        <p:txBody>
          <a:bodyPr/>
          <a:lstStyle/>
          <a:p>
            <a:pPr marL="0" indent="0">
              <a:buNone/>
            </a:pPr>
            <a:r>
              <a:rPr lang="en-CY" dirty="0"/>
              <a:t>Manipulating choices by manipulating perceptions of relative income.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E4F804-F52B-BDF7-B47D-BE51E57E465B}"/>
              </a:ext>
            </a:extLst>
          </p:cNvPr>
          <p:cNvGrpSpPr/>
          <p:nvPr/>
        </p:nvGrpSpPr>
        <p:grpSpPr>
          <a:xfrm>
            <a:off x="704335" y="2596292"/>
            <a:ext cx="4996248" cy="1553947"/>
            <a:chOff x="704335" y="2596292"/>
            <a:chExt cx="4996248" cy="15539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FDE7D6-98AE-EF51-8102-2A62C4701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335" y="2596292"/>
              <a:ext cx="4996248" cy="8327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13A922-CA59-0098-295B-47D06D7F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049" y="3379572"/>
              <a:ext cx="3150973" cy="77066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F968183-A694-03EE-C01D-2969D13C4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636" y="2639803"/>
            <a:ext cx="5022164" cy="157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1D851-AC7D-6D6A-0388-9538D758A238}"/>
              </a:ext>
            </a:extLst>
          </p:cNvPr>
          <p:cNvSpPr txBox="1"/>
          <p:nvPr/>
        </p:nvSpPr>
        <p:spPr>
          <a:xfrm>
            <a:off x="838200" y="5073776"/>
            <a:ext cx="1035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dirty="0"/>
              <a:t>Then they gave them $ dollars and also offered them to buy $1-lottery-tickets.</a:t>
            </a:r>
          </a:p>
        </p:txBody>
      </p:sp>
    </p:spTree>
    <p:extLst>
      <p:ext uri="{BB962C8B-B14F-4D97-AF65-F5344CB8AC3E}">
        <p14:creationId xmlns:p14="http://schemas.microsoft.com/office/powerpoint/2010/main" val="216605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FEA3-DD03-6C2D-5F47-9D347877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Haisley et al. 2008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DD36-EEB8-8D16-2CA9-12BFE9F7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75" y="1995638"/>
            <a:ext cx="7772400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25F232-516E-160A-E2C1-7589A085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Bundling &amp; mental accounting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51969-F6EE-3A90-C2E0-F698287D7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64073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Suppose you buy two lottery tickets in a charity event. You win €25 on the first and €50 on the second. You can think about this in two ways: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ea typeface="Verdana" pitchFamily="34" charset="0"/>
                    <a:cs typeface="Verdana" pitchFamily="34" charset="0"/>
                  </a:rPr>
                  <a:t>Integrate</a:t>
                </a:r>
                <a:r>
                  <a:rPr lang="en-US" dirty="0">
                    <a:ea typeface="Verdana" pitchFamily="34" charset="0"/>
                    <a:cs typeface="Verdana" pitchFamily="34" charset="0"/>
                  </a:rPr>
                  <a:t> the outcomes: tell yourself you won €75. In value terms that translates in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(+75)</m:t>
                    </m:r>
                  </m:oMath>
                </a14:m>
                <a:r>
                  <a:rPr lang="en-US" dirty="0">
                    <a:ea typeface="Verdana" pitchFamily="34" charset="0"/>
                    <a:cs typeface="Verdana" pitchFamily="34" charset="0"/>
                  </a:rPr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ea typeface="Verdana" pitchFamily="34" charset="0"/>
                    <a:cs typeface="Verdana" pitchFamily="34" charset="0"/>
                  </a:rPr>
                  <a:t>Segregate</a:t>
                </a:r>
                <a:r>
                  <a:rPr lang="en-US" dirty="0">
                    <a:ea typeface="Verdana" pitchFamily="34" charset="0"/>
                    <a:cs typeface="Verdana" pitchFamily="34" charset="0"/>
                  </a:rPr>
                  <a:t> the outcomes: tell yourself you first won €25 and then won €50. In value terms that translates in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(+50)</m:t>
                    </m:r>
                  </m:oMath>
                </a14:m>
                <a:r>
                  <a:rPr lang="en-US" dirty="0">
                    <a:ea typeface="Verdana" pitchFamily="34" charset="0"/>
                    <a:cs typeface="Verdana" pitchFamily="34" charset="0"/>
                  </a:rPr>
                  <a:t>.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>
                    <a:ea typeface="Verdana" pitchFamily="34" charset="0"/>
                    <a:cs typeface="Verdana" pitchFamily="34" charset="0"/>
                  </a:rPr>
                  <a:t>In some sense bundling is another instance of framing. Do you frame the change as a single event or two separate events?  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44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6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10BF-7F12-B794-DF7B-E616BC83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07AA27-253A-9518-54FB-10F7EE257D0E}"/>
              </a:ext>
            </a:extLst>
          </p:cNvPr>
          <p:cNvGrpSpPr/>
          <p:nvPr/>
        </p:nvGrpSpPr>
        <p:grpSpPr>
          <a:xfrm>
            <a:off x="150664" y="1949703"/>
            <a:ext cx="8167486" cy="4089669"/>
            <a:chOff x="1126799" y="1690688"/>
            <a:chExt cx="8167486" cy="40896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8EA244-CD4E-31A4-56EE-4351397265C6}"/>
                </a:ext>
              </a:extLst>
            </p:cNvPr>
            <p:cNvGrpSpPr/>
            <p:nvPr/>
          </p:nvGrpSpPr>
          <p:grpSpPr>
            <a:xfrm>
              <a:off x="1126799" y="1690688"/>
              <a:ext cx="8167486" cy="4089669"/>
              <a:chOff x="4325139" y="2002212"/>
              <a:chExt cx="8167486" cy="4089669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C3B7D0AC-0233-DCC3-7CDB-BD0C94423609}"/>
                  </a:ext>
                </a:extLst>
              </p:cNvPr>
              <p:cNvSpPr/>
              <p:nvPr/>
            </p:nvSpPr>
            <p:spPr>
              <a:xfrm flipH="1">
                <a:off x="6110416" y="2978765"/>
                <a:ext cx="6382209" cy="2432705"/>
              </a:xfrm>
              <a:prstGeom prst="arc">
                <a:avLst>
                  <a:gd name="adj1" fmla="val 17557191"/>
                  <a:gd name="adj2" fmla="val 0"/>
                </a:avLst>
              </a:prstGeom>
              <a:ln w="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Y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5695760-1939-1514-8199-CA5B6B3C01AA}"/>
                  </a:ext>
                </a:extLst>
              </p:cNvPr>
              <p:cNvGrpSpPr/>
              <p:nvPr/>
            </p:nvGrpSpPr>
            <p:grpSpPr>
              <a:xfrm>
                <a:off x="4325139" y="2002212"/>
                <a:ext cx="5092621" cy="4089669"/>
                <a:chOff x="4325139" y="2002212"/>
                <a:chExt cx="5092621" cy="408966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1A7C8E88-6F80-1C18-8E7E-D21078597DB0}"/>
                    </a:ext>
                  </a:extLst>
                </p:cNvPr>
                <p:cNvCxnSpPr/>
                <p:nvPr/>
              </p:nvCxnSpPr>
              <p:spPr>
                <a:xfrm>
                  <a:off x="6096000" y="2298356"/>
                  <a:ext cx="0" cy="37935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6F5F123-8CF3-3C28-080C-C30E27F87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03572" y="4195118"/>
                  <a:ext cx="4383531" cy="1983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7BFF8E48-54EF-075E-F17A-BB1757E20335}"/>
                    </a:ext>
                  </a:extLst>
                </p:cNvPr>
                <p:cNvSpPr/>
                <p:nvPr/>
              </p:nvSpPr>
              <p:spPr>
                <a:xfrm rot="5843699">
                  <a:off x="3305212" y="3193954"/>
                  <a:ext cx="3819227" cy="1779373"/>
                </a:xfrm>
                <a:prstGeom prst="arc">
                  <a:avLst>
                    <a:gd name="adj1" fmla="val 16200000"/>
                    <a:gd name="adj2" fmla="val 2105328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Y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D88763C-8E8B-B990-0473-AF7F3FC4FB58}"/>
                    </a:ext>
                  </a:extLst>
                </p:cNvPr>
                <p:cNvSpPr txBox="1"/>
                <p:nvPr/>
              </p:nvSpPr>
              <p:spPr>
                <a:xfrm>
                  <a:off x="8997630" y="4217773"/>
                  <a:ext cx="420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Y" i="1" dirty="0"/>
                    <a:t>x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0A163DA-C4D4-FCF6-ABCA-8941122B3380}"/>
                    </a:ext>
                  </a:extLst>
                </p:cNvPr>
                <p:cNvSpPr txBox="1"/>
                <p:nvPr/>
              </p:nvSpPr>
              <p:spPr>
                <a:xfrm>
                  <a:off x="5558363" y="2002212"/>
                  <a:ext cx="5520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i="1" dirty="0"/>
                    <a:t>v</a:t>
                  </a:r>
                  <a:r>
                    <a:rPr lang="en-CY" i="1" dirty="0"/>
                    <a:t>(x)</a:t>
                  </a: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A43CA0-DEEC-1AA5-31C5-F3212FA93C97}"/>
                </a:ext>
              </a:extLst>
            </p:cNvPr>
            <p:cNvSpPr txBox="1"/>
            <p:nvPr/>
          </p:nvSpPr>
          <p:spPr>
            <a:xfrm>
              <a:off x="5153801" y="3843920"/>
              <a:ext cx="645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+75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5E20D9-2D33-62B0-59FC-878560B50386}"/>
                </a:ext>
              </a:extLst>
            </p:cNvPr>
            <p:cNvCxnSpPr/>
            <p:nvPr/>
          </p:nvCxnSpPr>
          <p:spPr>
            <a:xfrm>
              <a:off x="5469338" y="2689897"/>
              <a:ext cx="0" cy="119369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8AB43-43B4-C2AF-5597-CF3CAB9E7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7660" y="2689897"/>
              <a:ext cx="2571678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6A9DE1-F188-FFE7-8F53-B42BCC00CD94}"/>
                </a:ext>
              </a:extLst>
            </p:cNvPr>
            <p:cNvSpPr txBox="1"/>
            <p:nvPr/>
          </p:nvSpPr>
          <p:spPr>
            <a:xfrm>
              <a:off x="2102413" y="2515052"/>
              <a:ext cx="809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v</a:t>
              </a:r>
              <a:r>
                <a:rPr lang="en-CY" i="1" dirty="0"/>
                <a:t>(+75)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3DAB33-2A18-4439-1A41-A0D267C66768}"/>
                </a:ext>
              </a:extLst>
            </p:cNvPr>
            <p:cNvSpPr txBox="1"/>
            <p:nvPr/>
          </p:nvSpPr>
          <p:spPr>
            <a:xfrm>
              <a:off x="4322414" y="3857448"/>
              <a:ext cx="645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+50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1F4B3-95CC-DC3F-56F1-C85245D7DE63}"/>
                </a:ext>
              </a:extLst>
            </p:cNvPr>
            <p:cNvSpPr txBox="1"/>
            <p:nvPr/>
          </p:nvSpPr>
          <p:spPr>
            <a:xfrm>
              <a:off x="3475964" y="3868634"/>
              <a:ext cx="645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+25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075AA2-11E1-C12C-1717-78FF002192C7}"/>
              </a:ext>
            </a:extLst>
          </p:cNvPr>
          <p:cNvGrpSpPr/>
          <p:nvPr/>
        </p:nvGrpSpPr>
        <p:grpSpPr>
          <a:xfrm>
            <a:off x="5608428" y="1986296"/>
            <a:ext cx="8167486" cy="4089669"/>
            <a:chOff x="1126799" y="1690688"/>
            <a:chExt cx="8167486" cy="40896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E1574F-D183-F816-C343-AD91A66FDD97}"/>
                </a:ext>
              </a:extLst>
            </p:cNvPr>
            <p:cNvGrpSpPr/>
            <p:nvPr/>
          </p:nvGrpSpPr>
          <p:grpSpPr>
            <a:xfrm>
              <a:off x="1126799" y="1690688"/>
              <a:ext cx="8167486" cy="4089669"/>
              <a:chOff x="4325139" y="2002212"/>
              <a:chExt cx="8167486" cy="4089669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76DE672A-9A8A-54C9-7BB1-AD0DB411D628}"/>
                  </a:ext>
                </a:extLst>
              </p:cNvPr>
              <p:cNvSpPr/>
              <p:nvPr/>
            </p:nvSpPr>
            <p:spPr>
              <a:xfrm flipH="1">
                <a:off x="6110416" y="2978765"/>
                <a:ext cx="6382209" cy="2432705"/>
              </a:xfrm>
              <a:prstGeom prst="arc">
                <a:avLst>
                  <a:gd name="adj1" fmla="val 17557191"/>
                  <a:gd name="adj2" fmla="val 0"/>
                </a:avLst>
              </a:prstGeom>
              <a:ln w="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Y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26420A0-8434-C2B3-1CF5-178529303540}"/>
                  </a:ext>
                </a:extLst>
              </p:cNvPr>
              <p:cNvGrpSpPr/>
              <p:nvPr/>
            </p:nvGrpSpPr>
            <p:grpSpPr>
              <a:xfrm>
                <a:off x="4325139" y="2002212"/>
                <a:ext cx="5092621" cy="4089669"/>
                <a:chOff x="4325139" y="2002212"/>
                <a:chExt cx="5092621" cy="408966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202B661-2044-7E83-B428-E991730CC47F}"/>
                    </a:ext>
                  </a:extLst>
                </p:cNvPr>
                <p:cNvCxnSpPr/>
                <p:nvPr/>
              </p:nvCxnSpPr>
              <p:spPr>
                <a:xfrm>
                  <a:off x="6096000" y="2298356"/>
                  <a:ext cx="0" cy="37935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E19B267-8CD4-1D07-E2DF-3645A81AD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3428" y="4195118"/>
                  <a:ext cx="4133675" cy="1983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134C2E56-8A35-ED10-554B-F781C139266A}"/>
                    </a:ext>
                  </a:extLst>
                </p:cNvPr>
                <p:cNvSpPr/>
                <p:nvPr/>
              </p:nvSpPr>
              <p:spPr>
                <a:xfrm rot="5843699">
                  <a:off x="3305212" y="3193954"/>
                  <a:ext cx="3819227" cy="1779373"/>
                </a:xfrm>
                <a:prstGeom prst="arc">
                  <a:avLst>
                    <a:gd name="adj1" fmla="val 16200000"/>
                    <a:gd name="adj2" fmla="val 2105328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Y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7F76085-3610-AEDD-EB10-463D735BA133}"/>
                    </a:ext>
                  </a:extLst>
                </p:cNvPr>
                <p:cNvSpPr txBox="1"/>
                <p:nvPr/>
              </p:nvSpPr>
              <p:spPr>
                <a:xfrm>
                  <a:off x="8997630" y="4217773"/>
                  <a:ext cx="420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Y" i="1" dirty="0"/>
                    <a:t>x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5567EF5-C5D9-1FAD-028E-F1E9EB1A9EE0}"/>
                    </a:ext>
                  </a:extLst>
                </p:cNvPr>
                <p:cNvSpPr txBox="1"/>
                <p:nvPr/>
              </p:nvSpPr>
              <p:spPr>
                <a:xfrm>
                  <a:off x="5558363" y="2002212"/>
                  <a:ext cx="5520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i="1" dirty="0"/>
                    <a:t>v</a:t>
                  </a:r>
                  <a:r>
                    <a:rPr lang="en-CY" i="1" dirty="0"/>
                    <a:t>(x)</a:t>
                  </a:r>
                </a:p>
              </p:txBody>
            </p:sp>
          </p:grp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AEFC70-5C8D-6972-3352-5B49A379A101}"/>
                </a:ext>
              </a:extLst>
            </p:cNvPr>
            <p:cNvCxnSpPr>
              <a:cxnSpLocks/>
            </p:cNvCxnSpPr>
            <p:nvPr/>
          </p:nvCxnSpPr>
          <p:spPr>
            <a:xfrm>
              <a:off x="4884793" y="3037990"/>
              <a:ext cx="0" cy="845603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7960FF-BC49-87FE-17A5-B1251A2FF1F0}"/>
                </a:ext>
              </a:extLst>
            </p:cNvPr>
            <p:cNvSpPr txBox="1"/>
            <p:nvPr/>
          </p:nvSpPr>
          <p:spPr>
            <a:xfrm>
              <a:off x="2136846" y="2926256"/>
              <a:ext cx="809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v</a:t>
              </a:r>
              <a:r>
                <a:rPr lang="en-CY" i="1" dirty="0"/>
                <a:t>(+25)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8FB93A-62B6-5B5C-07EA-C516321C5866}"/>
                </a:ext>
              </a:extLst>
            </p:cNvPr>
            <p:cNvSpPr txBox="1"/>
            <p:nvPr/>
          </p:nvSpPr>
          <p:spPr>
            <a:xfrm>
              <a:off x="4574899" y="3906249"/>
              <a:ext cx="645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+50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4F8E59-1E5A-3CE3-4F28-1076662A4804}"/>
                </a:ext>
              </a:extLst>
            </p:cNvPr>
            <p:cNvSpPr txBox="1"/>
            <p:nvPr/>
          </p:nvSpPr>
          <p:spPr>
            <a:xfrm>
              <a:off x="3601860" y="3906249"/>
              <a:ext cx="645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+25</a:t>
              </a:r>
            </a:p>
          </p:txBody>
        </p:sp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0B205077-6970-6B4C-8CD7-633C651D9DEF}"/>
              </a:ext>
            </a:extLst>
          </p:cNvPr>
          <p:cNvSpPr/>
          <p:nvPr/>
        </p:nvSpPr>
        <p:spPr>
          <a:xfrm flipH="1">
            <a:off x="8281040" y="3036037"/>
            <a:ext cx="6382209" cy="2432705"/>
          </a:xfrm>
          <a:prstGeom prst="arc">
            <a:avLst>
              <a:gd name="adj1" fmla="val 17557191"/>
              <a:gd name="adj2" fmla="val 0"/>
            </a:avLst>
          </a:prstGeom>
          <a:ln w="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62E42067-147E-B250-EDD9-2E6912996801}"/>
              </a:ext>
            </a:extLst>
          </p:cNvPr>
          <p:cNvSpPr/>
          <p:nvPr/>
        </p:nvSpPr>
        <p:spPr>
          <a:xfrm rot="5843699">
            <a:off x="5475836" y="3251226"/>
            <a:ext cx="3819227" cy="1779373"/>
          </a:xfrm>
          <a:prstGeom prst="arc">
            <a:avLst>
              <a:gd name="adj1" fmla="val 16200000"/>
              <a:gd name="adj2" fmla="val 21053285"/>
            </a:avLst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7092F-DE94-449F-1243-724E8DC0C6A4}"/>
              </a:ext>
            </a:extLst>
          </p:cNvPr>
          <p:cNvCxnSpPr>
            <a:cxnSpLocks/>
          </p:cNvCxnSpPr>
          <p:nvPr/>
        </p:nvCxnSpPr>
        <p:spPr>
          <a:xfrm flipH="1">
            <a:off x="7393705" y="3333598"/>
            <a:ext cx="1972717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B95528-4816-5AAD-52E7-7413A96BCB9E}"/>
              </a:ext>
            </a:extLst>
          </p:cNvPr>
          <p:cNvCxnSpPr>
            <a:cxnSpLocks/>
          </p:cNvCxnSpPr>
          <p:nvPr/>
        </p:nvCxnSpPr>
        <p:spPr>
          <a:xfrm>
            <a:off x="8308557" y="3316426"/>
            <a:ext cx="0" cy="84601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99DE7D-D246-A970-E986-3385578ED92D}"/>
              </a:ext>
            </a:extLst>
          </p:cNvPr>
          <p:cNvSpPr txBox="1"/>
          <p:nvPr/>
        </p:nvSpPr>
        <p:spPr>
          <a:xfrm>
            <a:off x="2168421" y="6148746"/>
            <a:ext cx="359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b="1" dirty="0"/>
              <a:t>Integration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0A7F38-7DD4-F906-E7F1-C2D4A4FBBCD6}"/>
              </a:ext>
            </a:extLst>
          </p:cNvPr>
          <p:cNvSpPr txBox="1"/>
          <p:nvPr/>
        </p:nvSpPr>
        <p:spPr>
          <a:xfrm>
            <a:off x="8223661" y="6148746"/>
            <a:ext cx="359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b="1" dirty="0"/>
              <a:t>Segregation</a:t>
            </a:r>
          </a:p>
        </p:txBody>
      </p:sp>
    </p:spTree>
    <p:extLst>
      <p:ext uri="{BB962C8B-B14F-4D97-AF65-F5344CB8AC3E}">
        <p14:creationId xmlns:p14="http://schemas.microsoft.com/office/powerpoint/2010/main" val="176872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2A7D0-0BDB-5435-F6A5-449E456A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sapin, décoration de Noël, Veille de Noël, Décoration de vacance&#10;&#10;Description générée automatiquement">
            <a:extLst>
              <a:ext uri="{FF2B5EF4-FFF2-40B4-BE49-F238E27FC236}">
                <a16:creationId xmlns:a16="http://schemas.microsoft.com/office/drawing/2014/main" id="{8E818092-1574-F59A-F364-4156DFC4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74263"/>
            <a:ext cx="5801783" cy="4351338"/>
          </a:xfrm>
        </p:spPr>
      </p:pic>
      <p:pic>
        <p:nvPicPr>
          <p:cNvPr id="7" name="Image 6" descr="Une image contenant sapin, arbre, Noël, épicéa&#10;&#10;Description générée automatiquement">
            <a:extLst>
              <a:ext uri="{FF2B5EF4-FFF2-40B4-BE49-F238E27FC236}">
                <a16:creationId xmlns:a16="http://schemas.microsoft.com/office/drawing/2014/main" id="{3DD600FC-B523-1AAA-344C-1CA64CD0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760" y="2767114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4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2F4BA1-FFE8-492D-0994-0D8716E3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endParaRPr lang="fr-FR" sz="4000"/>
          </a:p>
        </p:txBody>
      </p:sp>
      <p:pic>
        <p:nvPicPr>
          <p:cNvPr id="7" name="Espace réservé du contenu 6" descr="Une image contenant nourriture, assiette, fourchette, ustensile de cuisine&#10;&#10;Description générée automatiquement">
            <a:extLst>
              <a:ext uri="{FF2B5EF4-FFF2-40B4-BE49-F238E27FC236}">
                <a16:creationId xmlns:a16="http://schemas.microsoft.com/office/drawing/2014/main" id="{6CD41418-5D19-15D9-5B69-152A55E67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62719"/>
            <a:ext cx="3800475" cy="2527316"/>
          </a:xfrm>
        </p:spPr>
      </p:pic>
      <p:pic>
        <p:nvPicPr>
          <p:cNvPr id="10" name="Image 9" descr="Une image contenant nourriture, repas, Restauration rapide, plat&#10;&#10;Description générée automatiquement">
            <a:extLst>
              <a:ext uri="{FF2B5EF4-FFF2-40B4-BE49-F238E27FC236}">
                <a16:creationId xmlns:a16="http://schemas.microsoft.com/office/drawing/2014/main" id="{96F4C4EB-F79D-6690-C9E6-FACCA5EE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1653910"/>
            <a:ext cx="4209288" cy="4209288"/>
          </a:xfrm>
          <a:prstGeom prst="rect">
            <a:avLst/>
          </a:prstGeom>
        </p:spPr>
      </p:pic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4CB9CC0C-40AA-17B0-9482-F74A0D7417A9}"/>
              </a:ext>
            </a:extLst>
          </p:cNvPr>
          <p:cNvSpPr/>
          <p:nvPr/>
        </p:nvSpPr>
        <p:spPr>
          <a:xfrm>
            <a:off x="6309169" y="1231392"/>
            <a:ext cx="5382959" cy="490118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99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B885-3605-F1EE-ABA8-086000C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6FA87-943E-91EB-1090-357F0545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Choice under Certainty</a:t>
            </a:r>
          </a:p>
          <a:p>
            <a:r>
              <a:rPr lang="en-CY" dirty="0"/>
              <a:t>Judgement under Risk &amp; Uncertainty</a:t>
            </a:r>
          </a:p>
          <a:p>
            <a:r>
              <a:rPr lang="en-CY" b="1" dirty="0"/>
              <a:t>Choices under Risk &amp; Uncertainty</a:t>
            </a:r>
          </a:p>
          <a:p>
            <a:r>
              <a:rPr lang="en-CY" dirty="0"/>
              <a:t>Intertemporal Choice</a:t>
            </a:r>
          </a:p>
          <a:p>
            <a:r>
              <a:rPr lang="en-CY" dirty="0"/>
              <a:t>Strategic Interaction</a:t>
            </a:r>
          </a:p>
        </p:txBody>
      </p:sp>
    </p:spTree>
    <p:extLst>
      <p:ext uri="{BB962C8B-B14F-4D97-AF65-F5344CB8AC3E}">
        <p14:creationId xmlns:p14="http://schemas.microsoft.com/office/powerpoint/2010/main" val="40906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DDAA3-870F-4853-CED5-B115B74B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jouet&#10;&#10;Description générée automatiquement">
            <a:extLst>
              <a:ext uri="{FF2B5EF4-FFF2-40B4-BE49-F238E27FC236}">
                <a16:creationId xmlns:a16="http://schemas.microsoft.com/office/drawing/2014/main" id="{A9B36B84-F086-8D0C-360B-71D0ADC8D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75593"/>
            <a:ext cx="4803226" cy="3196328"/>
          </a:xfrm>
        </p:spPr>
      </p:pic>
      <p:pic>
        <p:nvPicPr>
          <p:cNvPr id="7" name="Image 6" descr="Une image contenant texte, menu, capture d’écran, table&#10;&#10;Description générée automatiquement">
            <a:extLst>
              <a:ext uri="{FF2B5EF4-FFF2-40B4-BE49-F238E27FC236}">
                <a16:creationId xmlns:a16="http://schemas.microsoft.com/office/drawing/2014/main" id="{6C95D0BE-5480-E405-4820-688BA551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824" y="2561210"/>
            <a:ext cx="3953256" cy="26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17D4-7194-874C-96C9-5B0AABFE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Bundling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DD552-E7D8-FD43-DD72-0CB65858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Y" dirty="0"/>
              <a:t>More generally, prospect theory predicts:</a:t>
            </a:r>
          </a:p>
          <a:p>
            <a:r>
              <a:rPr lang="en-CY" dirty="0"/>
              <a:t>Gains are more valued when segregated</a:t>
            </a:r>
          </a:p>
          <a:p>
            <a:pPr lvl="1"/>
            <a:r>
              <a:rPr lang="en-GB" dirty="0"/>
              <a:t>M</a:t>
            </a:r>
            <a:r>
              <a:rPr lang="en-CY" dirty="0"/>
              <a:t>any small gifts instead of one large one.</a:t>
            </a:r>
          </a:p>
          <a:p>
            <a:r>
              <a:rPr lang="en-CY" dirty="0"/>
              <a:t>Losses are hurt less when integrated</a:t>
            </a:r>
          </a:p>
          <a:p>
            <a:pPr lvl="1"/>
            <a:r>
              <a:rPr lang="en-CY" dirty="0"/>
              <a:t>“The death of a man is a tragedy, the death of millions is a statistic”</a:t>
            </a:r>
          </a:p>
          <a:p>
            <a:pPr marL="0" indent="0">
              <a:buNone/>
            </a:pPr>
            <a:endParaRPr lang="en-CY" dirty="0"/>
          </a:p>
          <a:p>
            <a:pPr marL="0" indent="0">
              <a:buNone/>
            </a:pPr>
            <a:r>
              <a:rPr lang="en-CY" dirty="0"/>
              <a:t>Allows us to understand:</a:t>
            </a:r>
          </a:p>
          <a:p>
            <a:r>
              <a:rPr lang="en-GB" dirty="0"/>
              <a:t>E</a:t>
            </a:r>
            <a:r>
              <a:rPr lang="en-CY" dirty="0"/>
              <a:t>xpensive add-ons are offered when buying pricey goods (cars, homes,etc.)</a:t>
            </a:r>
          </a:p>
          <a:p>
            <a:r>
              <a:rPr lang="en-CY" dirty="0"/>
              <a:t>The use of credit cards.</a:t>
            </a:r>
          </a:p>
          <a:p>
            <a:r>
              <a:rPr lang="en-CY" dirty="0"/>
              <a:t>Preference to own a car even if not used much and taking taxis is cheaper.</a:t>
            </a:r>
          </a:p>
        </p:txBody>
      </p:sp>
    </p:spTree>
    <p:extLst>
      <p:ext uri="{BB962C8B-B14F-4D97-AF65-F5344CB8AC3E}">
        <p14:creationId xmlns:p14="http://schemas.microsoft.com/office/powerpoint/2010/main" val="124221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9C818-D1E7-4A32-207A-190B02F0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Advice</a:t>
            </a:r>
            <a:endParaRPr lang="fr-FR" dirty="0"/>
          </a:p>
        </p:txBody>
      </p:sp>
      <p:pic>
        <p:nvPicPr>
          <p:cNvPr id="5" name="Espace réservé du contenu 4" descr="Une image contenant Espèces, personne, Manipulation d’argent, argent&#10;&#10;Description générée automatiquement">
            <a:extLst>
              <a:ext uri="{FF2B5EF4-FFF2-40B4-BE49-F238E27FC236}">
                <a16:creationId xmlns:a16="http://schemas.microsoft.com/office/drawing/2014/main" id="{CF025D31-4CB0-EFB7-2188-F3045A816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6411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2115C-CBB7-06BD-945C-A1F57391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Thought experience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DB10F6-46EC-192B-81C9-86CB98F5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36228" cy="1064720"/>
          </a:xfrm>
        </p:spPr>
        <p:txBody>
          <a:bodyPr/>
          <a:lstStyle/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5FCBCC1-D002-83D2-E7F2-35EDC0EF3BCC}"/>
              </a:ext>
            </a:extLst>
          </p:cNvPr>
          <p:cNvCxnSpPr/>
          <p:nvPr/>
        </p:nvCxnSpPr>
        <p:spPr>
          <a:xfrm>
            <a:off x="3436883" y="1923393"/>
            <a:ext cx="41200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79B4FA3-9418-6900-33B4-214EE3C893DD}"/>
              </a:ext>
            </a:extLst>
          </p:cNvPr>
          <p:cNvSpPr txBox="1">
            <a:spLocks/>
          </p:cNvSpPr>
          <p:nvPr/>
        </p:nvSpPr>
        <p:spPr>
          <a:xfrm>
            <a:off x="8137635" y="1804604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get the </a:t>
            </a:r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C2C1974-B631-D865-A988-065E9415099B}"/>
              </a:ext>
            </a:extLst>
          </p:cNvPr>
          <p:cNvSpPr txBox="1">
            <a:spLocks/>
          </p:cNvSpPr>
          <p:nvPr/>
        </p:nvSpPr>
        <p:spPr>
          <a:xfrm>
            <a:off x="712076" y="4128869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077F92C-A608-2A96-B42F-D3DBACF1915C}"/>
              </a:ext>
            </a:extLst>
          </p:cNvPr>
          <p:cNvSpPr txBox="1">
            <a:spLocks/>
          </p:cNvSpPr>
          <p:nvPr/>
        </p:nvSpPr>
        <p:spPr>
          <a:xfrm>
            <a:off x="8137635" y="4349585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get all </a:t>
            </a:r>
            <a:r>
              <a:rPr lang="fr-FR" dirty="0" err="1"/>
              <a:t>products</a:t>
            </a:r>
            <a:r>
              <a:rPr lang="fr-FR" dirty="0"/>
              <a:t> in a box at the end of the </a:t>
            </a:r>
            <a:r>
              <a:rPr lang="fr-FR" dirty="0" err="1"/>
              <a:t>month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7CB92FA-3928-DDD8-FCC5-9F9CB6780A24}"/>
              </a:ext>
            </a:extLst>
          </p:cNvPr>
          <p:cNvSpPr txBox="1">
            <a:spLocks/>
          </p:cNvSpPr>
          <p:nvPr/>
        </p:nvSpPr>
        <p:spPr>
          <a:xfrm>
            <a:off x="981404" y="4374164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B01634A-4A9B-687F-B221-1C2331FEECCE}"/>
              </a:ext>
            </a:extLst>
          </p:cNvPr>
          <p:cNvSpPr txBox="1">
            <a:spLocks/>
          </p:cNvSpPr>
          <p:nvPr/>
        </p:nvSpPr>
        <p:spPr>
          <a:xfrm>
            <a:off x="1723697" y="4673490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8C95CFB-1CAE-1F58-8726-F03D2B445FF1}"/>
              </a:ext>
            </a:extLst>
          </p:cNvPr>
          <p:cNvSpPr txBox="1">
            <a:spLocks/>
          </p:cNvSpPr>
          <p:nvPr/>
        </p:nvSpPr>
        <p:spPr>
          <a:xfrm>
            <a:off x="164224" y="4741810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5BEE6A0-CCAD-33FB-FA87-DF4311B5BEAD}"/>
              </a:ext>
            </a:extLst>
          </p:cNvPr>
          <p:cNvSpPr txBox="1">
            <a:spLocks/>
          </p:cNvSpPr>
          <p:nvPr/>
        </p:nvSpPr>
        <p:spPr>
          <a:xfrm>
            <a:off x="1752600" y="5134031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2E4CE72-8A95-13AF-FC5C-050455D5BB6A}"/>
              </a:ext>
            </a:extLst>
          </p:cNvPr>
          <p:cNvSpPr txBox="1">
            <a:spLocks/>
          </p:cNvSpPr>
          <p:nvPr/>
        </p:nvSpPr>
        <p:spPr>
          <a:xfrm>
            <a:off x="433552" y="5253366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</a:t>
            </a:r>
            <a:r>
              <a:rPr lang="fr-FR" dirty="0" err="1"/>
              <a:t>pay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FB5ED6B-19EA-13AF-23EB-5981CC0DE9C4}"/>
              </a:ext>
            </a:extLst>
          </p:cNvPr>
          <p:cNvCxnSpPr/>
          <p:nvPr/>
        </p:nvCxnSpPr>
        <p:spPr>
          <a:xfrm>
            <a:off x="3673366" y="4673490"/>
            <a:ext cx="41200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EB49BC6B-171C-1956-984F-236D2219F338}"/>
              </a:ext>
            </a:extLst>
          </p:cNvPr>
          <p:cNvSpPr txBox="1">
            <a:spLocks/>
          </p:cNvSpPr>
          <p:nvPr/>
        </p:nvSpPr>
        <p:spPr>
          <a:xfrm>
            <a:off x="838200" y="2671928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You pay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A2DD219-1F31-4FC9-21C3-C4A8EBAF9E7E}"/>
              </a:ext>
            </a:extLst>
          </p:cNvPr>
          <p:cNvCxnSpPr/>
          <p:nvPr/>
        </p:nvCxnSpPr>
        <p:spPr>
          <a:xfrm>
            <a:off x="3436883" y="2769696"/>
            <a:ext cx="41200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F54F654-B36E-D113-20DF-6C10DAA270CD}"/>
              </a:ext>
            </a:extLst>
          </p:cNvPr>
          <p:cNvSpPr txBox="1">
            <a:spLocks/>
          </p:cNvSpPr>
          <p:nvPr/>
        </p:nvSpPr>
        <p:spPr>
          <a:xfrm>
            <a:off x="8137635" y="2650907"/>
            <a:ext cx="2136228" cy="106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You get the </a:t>
            </a:r>
            <a:r>
              <a:rPr lang="fr-FR" dirty="0" err="1"/>
              <a:t>product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774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8A243-0DE2-6DF2-0E9E-BDFA99C4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C8F956-3765-1ABB-B0CD-B04F5154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16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D1828-0291-82D7-CC1D-898CB988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Sure-thing principle </a:t>
            </a:r>
            <a:br>
              <a:rPr lang="en-CY" dirty="0"/>
            </a:br>
            <a:r>
              <a:rPr lang="en-CY" dirty="0"/>
              <a:t>and the Allais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27EF1-92E9-FF0D-D259-ECE3036B6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49913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Allais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Pick one of the following: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(1a) $1 million for sure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(1b) 89% chance of $1 million and a 10% chance of $5 million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Pick one of the following: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(2a) 11% chance of $1 million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(2b) 10% chance of $5 million</a:t>
            </a:r>
          </a:p>
        </p:txBody>
      </p:sp>
    </p:spTree>
    <p:extLst>
      <p:ext uri="{BB962C8B-B14F-4D97-AF65-F5344CB8AC3E}">
        <p14:creationId xmlns:p14="http://schemas.microsoft.com/office/powerpoint/2010/main" val="10443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Allais problem,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Many people choose (1a) and (2b).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Yet, (1a) entails that</a:t>
            </a: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u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(1M)&gt;0.89*</a:t>
            </a:r>
            <a: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u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(1M)+0.10*</a:t>
            </a:r>
            <a: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u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(5M).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And (2b) entails that</a:t>
            </a: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0.10*u(5M)&gt;0.11*u(1M).</a:t>
            </a:r>
          </a:p>
          <a:p>
            <a:pPr>
              <a:spcAft>
                <a:spcPts val="600"/>
              </a:spcAft>
            </a:pPr>
            <a:endParaRPr lang="en-US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ea typeface="Verdana" pitchFamily="34" charset="0"/>
                <a:cs typeface="Verdana" pitchFamily="34" charset="0"/>
              </a:rPr>
              <a:t>T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hat’s a contradiction. </a:t>
            </a:r>
          </a:p>
        </p:txBody>
      </p:sp>
    </p:spTree>
    <p:extLst>
      <p:ext uri="{BB962C8B-B14F-4D97-AF65-F5344CB8AC3E}">
        <p14:creationId xmlns:p14="http://schemas.microsoft.com/office/powerpoint/2010/main" val="28760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Sure-Thing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common choices for the Allais problem violate the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sure-thing principle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, which stipulates that one’s decisions should not be influenced by sure things.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14" y="3212477"/>
            <a:ext cx="4385572" cy="22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How do we Explain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violation may be explained by a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certainty effect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, which says that individuals overweight outcomes that are certain.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This can coincide with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regret aversion 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because individuals know they might regret the risky choice over the sure thing.</a:t>
            </a:r>
          </a:p>
        </p:txBody>
      </p:sp>
    </p:spTree>
    <p:extLst>
      <p:ext uri="{BB962C8B-B14F-4D97-AF65-F5344CB8AC3E}">
        <p14:creationId xmlns:p14="http://schemas.microsoft.com/office/powerpoint/2010/main" val="12159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B885-3605-F1EE-ABA8-086000C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6FA87-943E-91EB-1090-357F0545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Choice under Certainty</a:t>
            </a:r>
          </a:p>
          <a:p>
            <a:r>
              <a:rPr lang="en-CY" dirty="0"/>
              <a:t>Judgement under Risk &amp; Uncertainty</a:t>
            </a:r>
          </a:p>
          <a:p>
            <a:r>
              <a:rPr lang="en-CY" dirty="0"/>
              <a:t>Choices under Risk &amp; Uncertainty</a:t>
            </a:r>
          </a:p>
          <a:p>
            <a:pPr lvl="1"/>
            <a:r>
              <a:rPr lang="en-CY" dirty="0"/>
              <a:t>Rational Choice under Risk &amp; Uncertainty</a:t>
            </a:r>
          </a:p>
          <a:p>
            <a:pPr lvl="1"/>
            <a:r>
              <a:rPr lang="en-CY" b="1" dirty="0"/>
              <a:t>Decision-making under Risk &amp; Uncertainty</a:t>
            </a:r>
          </a:p>
          <a:p>
            <a:r>
              <a:rPr lang="en-CY" dirty="0"/>
              <a:t>Intertemporal Choice</a:t>
            </a:r>
          </a:p>
          <a:p>
            <a:r>
              <a:rPr lang="en-CY" dirty="0"/>
              <a:t>Strategic Interaction</a:t>
            </a:r>
          </a:p>
        </p:txBody>
      </p:sp>
    </p:spTree>
    <p:extLst>
      <p:ext uri="{BB962C8B-B14F-4D97-AF65-F5344CB8AC3E}">
        <p14:creationId xmlns:p14="http://schemas.microsoft.com/office/powerpoint/2010/main" val="124108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65E-3D36-9485-5303-02F5F88B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Certainty effect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5D2B-90E7-8366-CEBA-E5BDCB8F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3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Y" dirty="0"/>
              <a:t>In a study of 72 physicians attending a meeting of the California Medical Association, physicians were asked which treatment they would favor for a patient with a tumor, given the choice between a radical treatment such as extensive surgery, which involves a greater chance of imminent death, and a moderate treatment such as radiation: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EC1BD-2EA5-15CF-557F-7BBBB798018C}"/>
              </a:ext>
            </a:extLst>
          </p:cNvPr>
          <p:cNvSpPr txBox="1"/>
          <p:nvPr/>
        </p:nvSpPr>
        <p:spPr>
          <a:xfrm>
            <a:off x="1110049" y="4053016"/>
            <a:ext cx="4190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CY" sz="2400" dirty="0"/>
              <a:t>80% chance of long life &amp; 20% chance of imminent death.</a:t>
            </a:r>
          </a:p>
          <a:p>
            <a:pPr marL="342900" indent="-342900">
              <a:buAutoNum type="alphaUcPeriod"/>
            </a:pPr>
            <a:endParaRPr lang="en-CY" sz="2400" dirty="0"/>
          </a:p>
          <a:p>
            <a:pPr marL="342900" indent="-342900">
              <a:buAutoNum type="alphaUcPeriod"/>
            </a:pPr>
            <a:r>
              <a:rPr lang="en-CY" sz="2400" dirty="0"/>
              <a:t>100% chance of short life &amp; 0% chance of imminent death.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E155C-F545-B0A1-8922-D3A9946980B8}"/>
              </a:ext>
            </a:extLst>
          </p:cNvPr>
          <p:cNvSpPr txBox="1"/>
          <p:nvPr/>
        </p:nvSpPr>
        <p:spPr>
          <a:xfrm>
            <a:off x="6242223" y="4053016"/>
            <a:ext cx="4190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CY" sz="2400" dirty="0"/>
              <a:t>20% chance of long life &amp; 80% chance of imminent death.</a:t>
            </a:r>
          </a:p>
          <a:p>
            <a:pPr marL="457200" indent="-457200">
              <a:buFont typeface="+mj-lt"/>
              <a:buAutoNum type="alphaUcPeriod" startAt="3"/>
            </a:pPr>
            <a:endParaRPr lang="en-CY" sz="2400" dirty="0"/>
          </a:p>
          <a:p>
            <a:pPr marL="457200" indent="-457200">
              <a:buFont typeface="+mj-lt"/>
              <a:buAutoNum type="alphaUcPeriod" startAt="3"/>
            </a:pPr>
            <a:r>
              <a:rPr lang="en-CY" sz="2400" dirty="0"/>
              <a:t>25% chance of short life &amp; 75% chance of imminent death.</a:t>
            </a:r>
          </a:p>
          <a:p>
            <a:pPr marL="457200" indent="-457200">
              <a:buFont typeface="+mj-lt"/>
              <a:buAutoNum type="alphaUcPeriod" startAt="3"/>
            </a:pPr>
            <a:endParaRPr lang="en-CY" sz="2400" dirty="0"/>
          </a:p>
        </p:txBody>
      </p:sp>
    </p:spTree>
    <p:extLst>
      <p:ext uri="{BB962C8B-B14F-4D97-AF65-F5344CB8AC3E}">
        <p14:creationId xmlns:p14="http://schemas.microsoft.com/office/powerpoint/2010/main" val="3628759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65E-3D36-9485-5303-02F5F88B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Certainty effect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5D2B-90E7-8366-CEBA-E5BDCB8F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3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Y" dirty="0"/>
              <a:t>In a study of 72 physicians attending a meeting of the California Medical Association, physicians were asked which treatment they would favorfor a patient with a tumor, given the choice between a radical treatment such as extensive surgery, which involves a greater chance of imminent death, and a moderate treatment such as radiation: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EC1BD-2EA5-15CF-557F-7BBBB798018C}"/>
              </a:ext>
            </a:extLst>
          </p:cNvPr>
          <p:cNvSpPr txBox="1"/>
          <p:nvPr/>
        </p:nvSpPr>
        <p:spPr>
          <a:xfrm>
            <a:off x="1110049" y="4053016"/>
            <a:ext cx="4190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CY" sz="2400" dirty="0"/>
              <a:t>80% chance of long life &amp; 20% chance of imminent death.</a:t>
            </a:r>
          </a:p>
          <a:p>
            <a:pPr marL="342900" indent="-342900">
              <a:buAutoNum type="alphaUcPeriod"/>
            </a:pPr>
            <a:endParaRPr lang="en-CY" sz="2400" dirty="0"/>
          </a:p>
          <a:p>
            <a:pPr marL="342900" indent="-342900">
              <a:buAutoNum type="alphaUcPeriod"/>
            </a:pPr>
            <a:r>
              <a:rPr lang="en-CY" sz="2400" dirty="0"/>
              <a:t>100% chance of short life &amp; 0% chance of imminent death.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E155C-F545-B0A1-8922-D3A9946980B8}"/>
              </a:ext>
            </a:extLst>
          </p:cNvPr>
          <p:cNvSpPr txBox="1"/>
          <p:nvPr/>
        </p:nvSpPr>
        <p:spPr>
          <a:xfrm>
            <a:off x="6242223" y="4053016"/>
            <a:ext cx="4190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CY" sz="2400" dirty="0"/>
              <a:t>20% chance of long life &amp; 80% chance of imminent death.</a:t>
            </a:r>
          </a:p>
          <a:p>
            <a:pPr marL="457200" indent="-457200">
              <a:buFont typeface="+mj-lt"/>
              <a:buAutoNum type="alphaUcPeriod" startAt="3"/>
            </a:pPr>
            <a:endParaRPr lang="en-CY" sz="2400" dirty="0"/>
          </a:p>
          <a:p>
            <a:pPr marL="457200" indent="-457200">
              <a:buFont typeface="+mj-lt"/>
              <a:buAutoNum type="alphaUcPeriod" startAt="3"/>
            </a:pPr>
            <a:r>
              <a:rPr lang="en-CY" sz="2400" dirty="0"/>
              <a:t>25% chance of short life &amp; 75% chance of imminent death.</a:t>
            </a:r>
          </a:p>
          <a:p>
            <a:pPr marL="457200" indent="-457200">
              <a:buFont typeface="+mj-lt"/>
              <a:buAutoNum type="alphaUcPeriod" startAt="3"/>
            </a:pPr>
            <a:endParaRPr lang="en-CY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E63D5-7FB0-E6C7-ABCD-B7780841DF3C}"/>
              </a:ext>
            </a:extLst>
          </p:cNvPr>
          <p:cNvSpPr txBox="1"/>
          <p:nvPr/>
        </p:nvSpPr>
        <p:spPr>
          <a:xfrm>
            <a:off x="4720280" y="5908100"/>
            <a:ext cx="116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3200" b="1" dirty="0">
                <a:solidFill>
                  <a:srgbClr val="FF0000"/>
                </a:solidFill>
              </a:rPr>
              <a:t>65%</a:t>
            </a:r>
            <a:endParaRPr lang="en-CY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61BBC-5595-1371-ECCF-8A73CB7CF40B}"/>
              </a:ext>
            </a:extLst>
          </p:cNvPr>
          <p:cNvSpPr txBox="1"/>
          <p:nvPr/>
        </p:nvSpPr>
        <p:spPr>
          <a:xfrm>
            <a:off x="4748082" y="4323878"/>
            <a:ext cx="116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3200" b="1" dirty="0">
                <a:solidFill>
                  <a:srgbClr val="FF0000"/>
                </a:solidFill>
              </a:rPr>
              <a:t>35%</a:t>
            </a:r>
            <a:endParaRPr lang="en-CY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E9990-33EB-7382-505B-94C6D9F1AC2F}"/>
              </a:ext>
            </a:extLst>
          </p:cNvPr>
          <p:cNvSpPr txBox="1"/>
          <p:nvPr/>
        </p:nvSpPr>
        <p:spPr>
          <a:xfrm>
            <a:off x="10177853" y="4303755"/>
            <a:ext cx="116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3200" b="1" dirty="0">
                <a:solidFill>
                  <a:srgbClr val="FF0000"/>
                </a:solidFill>
              </a:rPr>
              <a:t>68%</a:t>
            </a:r>
            <a:endParaRPr lang="en-CY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15E5-3479-3F00-6C13-B9A0BDE57A79}"/>
              </a:ext>
            </a:extLst>
          </p:cNvPr>
          <p:cNvSpPr txBox="1"/>
          <p:nvPr/>
        </p:nvSpPr>
        <p:spPr>
          <a:xfrm>
            <a:off x="10155201" y="5701879"/>
            <a:ext cx="116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3200" b="1" dirty="0">
                <a:solidFill>
                  <a:srgbClr val="FF0000"/>
                </a:solidFill>
              </a:rPr>
              <a:t>32%</a:t>
            </a:r>
            <a:endParaRPr lang="en-CY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3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D1828-0291-82D7-CC1D-898CB988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Ambiguity Aversion </a:t>
            </a:r>
            <a:br>
              <a:rPr lang="en-CY" dirty="0"/>
            </a:br>
            <a:r>
              <a:rPr lang="en-CY" dirty="0"/>
              <a:t>and the Ellsberg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27EF1-92E9-FF0D-D259-ECE3036B6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627176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latin typeface="Verdana" pitchFamily="34" charset="0"/>
                <a:ea typeface="Verdana" pitchFamily="34" charset="0"/>
                <a:cs typeface="Verdana" pitchFamily="34" charset="0"/>
              </a:rPr>
              <a:t>The Ellsberg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You are picking a ball from an urn with 90 balls in it. 30 are red and the remaining 60 are a mix of black and yellow (ranging from all black to all yellow). You are given the following 2 bets: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Bet 1: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$100 if the ball is red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$100 if the ball is black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Bet 2: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$100 if the ball is red or yellow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$100 if the ball is black or yellow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Did You Violate the </a:t>
            </a:r>
            <a:b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Sure-Thing Principle?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88" y="2190766"/>
            <a:ext cx="6258425" cy="33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latin typeface="Verdana" pitchFamily="34" charset="0"/>
                <a:ea typeface="Verdana" pitchFamily="34" charset="0"/>
                <a:cs typeface="Verdana" pitchFamily="34" charset="0"/>
              </a:rPr>
              <a:t>How to Explain Violations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choices involving the black and yellow balls were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ambiguous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Many individuals are unwilling to take on gambles with ambiguous probabilities.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This tendency is called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ambiguity aversion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>
                <a:ea typeface="Verdana" pitchFamily="34" charset="0"/>
                <a:cs typeface="Verdana" pitchFamily="34" charset="0"/>
              </a:rPr>
              <a:t>Ambiguity aversion is irrational according to expected-utility theory. But is it??</a:t>
            </a:r>
            <a:endParaRPr lang="en-US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238C0-148A-5FAF-F848-8C536617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Probability Weighting and Prospect Theory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9682E-A316-E942-6464-C9B26D229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881061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EEBD1-D39D-D95C-52CA-71C48192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CY" dirty="0"/>
              <a:t> paradox?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2359A-748A-ABCA-40A3-141F581E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A value function that is concave for gains and convex for losses explains many types of behavior.</a:t>
            </a:r>
          </a:p>
          <a:p>
            <a:r>
              <a:rPr lang="en-CY" dirty="0"/>
              <a:t>Still, some common patterns seem to contradict this idea.</a:t>
            </a:r>
          </a:p>
          <a:p>
            <a:r>
              <a:rPr lang="en-CY" dirty="0"/>
              <a:t>For instance we observe people that gamble but also buy insurance!</a:t>
            </a:r>
          </a:p>
          <a:p>
            <a:endParaRPr lang="en-CY" dirty="0"/>
          </a:p>
          <a:p>
            <a:pPr marL="0" indent="0">
              <a:buNone/>
            </a:pPr>
            <a:r>
              <a:rPr lang="en-CY" dirty="0"/>
              <a:t>A possible explanation:</a:t>
            </a:r>
          </a:p>
          <a:p>
            <a:pPr marL="0" indent="0">
              <a:buNone/>
            </a:pPr>
            <a:r>
              <a:rPr lang="en-GB" i="1" dirty="0"/>
              <a:t>O</a:t>
            </a:r>
            <a:r>
              <a:rPr lang="en-CY" i="1" dirty="0"/>
              <a:t>verweighting of unlikely events</a:t>
            </a:r>
          </a:p>
        </p:txBody>
      </p:sp>
    </p:spTree>
    <p:extLst>
      <p:ext uri="{BB962C8B-B14F-4D97-AF65-F5344CB8AC3E}">
        <p14:creationId xmlns:p14="http://schemas.microsoft.com/office/powerpoint/2010/main" val="3345309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0E32-1496-D153-6BDE-76BE4D90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Probability weighting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050084-216B-C257-30CE-CAF93D9389AA}"/>
              </a:ext>
            </a:extLst>
          </p:cNvPr>
          <p:cNvGrpSpPr/>
          <p:nvPr/>
        </p:nvGrpSpPr>
        <p:grpSpPr>
          <a:xfrm>
            <a:off x="838200" y="-3664134"/>
            <a:ext cx="7984524" cy="10064934"/>
            <a:chOff x="1002440" y="-3016142"/>
            <a:chExt cx="6175545" cy="93840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109D57-777D-FBEE-DA4B-85523E31CB00}"/>
                </a:ext>
              </a:extLst>
            </p:cNvPr>
            <p:cNvGrpSpPr/>
            <p:nvPr/>
          </p:nvGrpSpPr>
          <p:grpSpPr>
            <a:xfrm>
              <a:off x="3544330" y="2620316"/>
              <a:ext cx="2955324" cy="3347997"/>
              <a:chOff x="2508422" y="3126944"/>
              <a:chExt cx="2955324" cy="334799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5181D07-D3B4-4EA1-D7DF-DE3B16B66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8422" y="3126944"/>
                <a:ext cx="0" cy="334799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E0A6B42-1419-32F5-78B7-9D911CA140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8422" y="6466704"/>
                <a:ext cx="29553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219209D-01DB-9D9E-D441-4599403BD245}"/>
                </a:ext>
              </a:extLst>
            </p:cNvPr>
            <p:cNvSpPr/>
            <p:nvPr/>
          </p:nvSpPr>
          <p:spPr>
            <a:xfrm rot="5400000">
              <a:off x="-889461" y="-1124241"/>
              <a:ext cx="8638467" cy="4854665"/>
            </a:xfrm>
            <a:prstGeom prst="arc">
              <a:avLst>
                <a:gd name="adj1" fmla="val 18534708"/>
                <a:gd name="adj2" fmla="val 21521335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Y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167429-FE28-46E4-F3F8-55FE24172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330" y="3027405"/>
              <a:ext cx="2010031" cy="293267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2AB4A3-8DC1-9877-FC5B-B349C2519726}"/>
                </a:ext>
              </a:extLst>
            </p:cNvPr>
            <p:cNvSpPr/>
            <p:nvPr/>
          </p:nvSpPr>
          <p:spPr>
            <a:xfrm>
              <a:off x="5517292" y="3280719"/>
              <a:ext cx="86497" cy="988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Y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7322DD-14FA-9E53-25F3-A4A3A08A5F5A}"/>
                </a:ext>
              </a:extLst>
            </p:cNvPr>
            <p:cNvSpPr/>
            <p:nvPr/>
          </p:nvSpPr>
          <p:spPr>
            <a:xfrm>
              <a:off x="3494903" y="5560543"/>
              <a:ext cx="86497" cy="988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Y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63C1AD-12EF-5FB2-91E2-AE192A527B4D}"/>
                    </a:ext>
                  </a:extLst>
                </p:cNvPr>
                <p:cNvSpPr txBox="1"/>
                <p:nvPr/>
              </p:nvSpPr>
              <p:spPr>
                <a:xfrm>
                  <a:off x="2555792" y="2435650"/>
                  <a:ext cx="10256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C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63C1AD-12EF-5FB2-91E2-AE192A527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792" y="2435650"/>
                  <a:ext cx="102560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C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0836CD-BF05-D2AE-6678-8182BB846621}"/>
                    </a:ext>
                  </a:extLst>
                </p:cNvPr>
                <p:cNvSpPr txBox="1"/>
                <p:nvPr/>
              </p:nvSpPr>
              <p:spPr>
                <a:xfrm>
                  <a:off x="6152377" y="5968313"/>
                  <a:ext cx="10256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Y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0836CD-BF05-D2AE-6678-8182BB846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377" y="5968313"/>
                  <a:ext cx="102560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C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DF67138-B1D5-C7A7-C01C-3DF21881DE03}"/>
                    </a:ext>
                  </a:extLst>
                </p:cNvPr>
                <p:cNvSpPr txBox="1"/>
                <p:nvPr/>
              </p:nvSpPr>
              <p:spPr>
                <a:xfrm>
                  <a:off x="2728782" y="2853720"/>
                  <a:ext cx="10256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CY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DF67138-B1D5-C7A7-C01C-3DF21881D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782" y="2853720"/>
                  <a:ext cx="102560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C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7BD025-22C8-B204-E444-A5B017598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903" y="3038386"/>
              <a:ext cx="205945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B2AFA6-4867-B0F3-756C-D5D164E4A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361" y="3038386"/>
              <a:ext cx="0" cy="292992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2E253F-DFEA-9ED5-ED5F-371E7DEFD95B}"/>
                </a:ext>
              </a:extLst>
            </p:cNvPr>
            <p:cNvSpPr txBox="1"/>
            <p:nvPr/>
          </p:nvSpPr>
          <p:spPr>
            <a:xfrm>
              <a:off x="5375189" y="5994488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38B6F6-8722-B704-463C-2F9EED89C60B}"/>
                </a:ext>
              </a:extLst>
            </p:cNvPr>
            <p:cNvSpPr txBox="1"/>
            <p:nvPr/>
          </p:nvSpPr>
          <p:spPr>
            <a:xfrm>
              <a:off x="3204518" y="5998606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Y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AF94ECD-349F-394A-F39E-1FC405989259}"/>
                    </a:ext>
                  </a:extLst>
                </p:cNvPr>
                <p:cNvSpPr txBox="1"/>
                <p:nvPr/>
              </p:nvSpPr>
              <p:spPr>
                <a:xfrm>
                  <a:off x="2711927" y="5658249"/>
                  <a:ext cx="10256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CY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AF94ECD-349F-394A-F39E-1FC405989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927" y="5658249"/>
                  <a:ext cx="102560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C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9950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89CC-426A-2EFD-8F16-E14CE300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Prospect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2476CD-F44B-E8FA-C55E-05B534BE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Y" dirty="0"/>
                  <a:t>According to Prospect Theory decision-making has two phases:</a:t>
                </a:r>
              </a:p>
              <a:p>
                <a:pPr marL="0" indent="0">
                  <a:buNone/>
                </a:pPr>
                <a:r>
                  <a:rPr lang="en-CY" dirty="0"/>
                  <a:t>The </a:t>
                </a:r>
                <a:r>
                  <a:rPr lang="en-CY" b="1" dirty="0"/>
                  <a:t>editing phase</a:t>
                </a:r>
                <a:r>
                  <a:rPr lang="en-CY" dirty="0"/>
                  <a:t>: the decision maker edits the options to facilitate assesment. It may involve operations like the following:</a:t>
                </a:r>
              </a:p>
              <a:p>
                <a:pPr lvl="1"/>
                <a:r>
                  <a:rPr lang="en-CY" b="1" dirty="0"/>
                  <a:t>Coding: </a:t>
                </a:r>
                <a:r>
                  <a:rPr lang="en-CY" dirty="0"/>
                  <a:t>set reference point and describe outcomes as gains or losses.</a:t>
                </a:r>
              </a:p>
              <a:p>
                <a:pPr lvl="1"/>
                <a:r>
                  <a:rPr lang="en-CY" b="1" dirty="0"/>
                  <a:t>Combination: </a:t>
                </a:r>
                <a:r>
                  <a:rPr lang="en-CY" dirty="0"/>
                  <a:t>combine identical outcomes into simpler ones.</a:t>
                </a:r>
              </a:p>
              <a:p>
                <a:pPr lvl="1"/>
                <a:r>
                  <a:rPr lang="en-CY" b="1" dirty="0"/>
                  <a:t>Simplification: </a:t>
                </a:r>
                <a:r>
                  <a:rPr lang="en-CY" dirty="0"/>
                  <a:t>simplify options, e.g., rounding probabilities and outcomes. </a:t>
                </a:r>
              </a:p>
              <a:p>
                <a:pPr marL="0" indent="0">
                  <a:buNone/>
                </a:pPr>
                <a:r>
                  <a:rPr lang="en-CY" dirty="0"/>
                  <a:t>The </a:t>
                </a:r>
                <a:r>
                  <a:rPr lang="en-CY" b="1" dirty="0"/>
                  <a:t>evaluation phase: </a:t>
                </a:r>
                <a:r>
                  <a:rPr lang="en-CY" dirty="0"/>
                  <a:t>assess the edited options based on two elements: i) v</a:t>
                </a:r>
                <a:r>
                  <a:rPr lang="en-CY" b="1" dirty="0"/>
                  <a:t>alue function</a:t>
                </a:r>
                <a:r>
                  <a:rPr lang="en-CY" dirty="0"/>
                  <a:t>, ii)</a:t>
                </a:r>
                <a:r>
                  <a:rPr lang="en-CY" b="1" dirty="0"/>
                  <a:t> probability weighting.</a:t>
                </a:r>
              </a:p>
              <a:p>
                <a:pPr marL="0" indent="0">
                  <a:buNone/>
                </a:pPr>
                <a:endParaRPr lang="en-CY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Y" dirty="0"/>
              </a:p>
              <a:p>
                <a:pPr marL="0" indent="0">
                  <a:buNone/>
                </a:pPr>
                <a:endParaRPr lang="en-CY" dirty="0"/>
              </a:p>
              <a:p>
                <a:endParaRPr lang="en-C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2476CD-F44B-E8FA-C55E-05B534BE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31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Risk vs.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In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choice under certainty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, risk and uncertainty are not an issue. </a:t>
            </a:r>
          </a:p>
          <a:p>
            <a:pPr>
              <a:spcAft>
                <a:spcPts val="600"/>
              </a:spcAft>
            </a:pPr>
            <a:endParaRPr lang="en-US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ea typeface="Verdana" pitchFamily="34" charset="0"/>
                <a:cs typeface="Verdana" pitchFamily="34" charset="0"/>
              </a:rPr>
              <a:t>A </a:t>
            </a:r>
            <a:r>
              <a:rPr lang="en-US" b="1" dirty="0">
                <a:ea typeface="Verdana" pitchFamily="34" charset="0"/>
                <a:cs typeface="Verdana" pitchFamily="34" charset="0"/>
              </a:rPr>
              <a:t>choice under uncertainty </a:t>
            </a:r>
            <a:r>
              <a:rPr lang="en-US" dirty="0">
                <a:ea typeface="Verdana" pitchFamily="34" charset="0"/>
                <a:cs typeface="Verdana" pitchFamily="34" charset="0"/>
              </a:rPr>
              <a:t>is made when the probabilities 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of</a:t>
            </a:r>
            <a:r>
              <a:rPr lang="zh-CN" altLang="en-US" dirty="0"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the</a:t>
            </a:r>
            <a:r>
              <a:rPr lang="zh-CN" altLang="en-US" dirty="0"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relevant</a:t>
            </a:r>
            <a:r>
              <a:rPr lang="zh-CN" altLang="en-US" dirty="0"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outcomes</a:t>
            </a:r>
            <a:r>
              <a:rPr lang="zh-CN" altLang="en-US" dirty="0">
                <a:ea typeface="Verdana" pitchFamily="34" charset="0"/>
                <a:cs typeface="Verdana" pitchFamily="34" charset="0"/>
              </a:rPr>
              <a:t> </a:t>
            </a:r>
            <a:r>
              <a:rPr lang="en-US" dirty="0">
                <a:ea typeface="Verdana" pitchFamily="34" charset="0"/>
                <a:cs typeface="Verdana" pitchFamily="34" charset="0"/>
              </a:rPr>
              <a:t>are unknown or not meaningful.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A </a:t>
            </a:r>
            <a:r>
              <a:rPr lang="en-US" b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choice under risk </a:t>
            </a: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is made when the probabilities of the outcomes are meaningful and known.</a:t>
            </a:r>
          </a:p>
        </p:txBody>
      </p:sp>
    </p:spTree>
    <p:extLst>
      <p:ext uri="{BB962C8B-B14F-4D97-AF65-F5344CB8AC3E}">
        <p14:creationId xmlns:p14="http://schemas.microsoft.com/office/powerpoint/2010/main" val="20231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1B15-28AE-9C98-D7D7-F98605F7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Utility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CADF4-2FBC-5361-F993-3E4F77C0D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Y" dirty="0"/>
              <a:t>In terms of utility, Rational choice implies:</a:t>
            </a:r>
          </a:p>
          <a:p>
            <a:pPr marL="0" indent="0">
              <a:buNone/>
            </a:pPr>
            <a:endParaRPr lang="en-CY" dirty="0"/>
          </a:p>
          <a:p>
            <a:pPr marL="514350" indent="-514350">
              <a:buFont typeface="+mj-lt"/>
              <a:buAutoNum type="arabicPeriod"/>
            </a:pPr>
            <a:r>
              <a:rPr lang="en-CY" dirty="0"/>
              <a:t>To have a </a:t>
            </a:r>
            <a:r>
              <a:rPr lang="en-CY" i="1" dirty="0"/>
              <a:t>rational preference ordering</a:t>
            </a:r>
          </a:p>
          <a:p>
            <a:pPr marL="457200" lvl="1" indent="0">
              <a:buNone/>
            </a:pPr>
            <a:r>
              <a:rPr lang="en-CY" i="1" dirty="0">
                <a:solidFill>
                  <a:srgbClr val="FF0000"/>
                </a:solidFill>
              </a:rPr>
              <a:t>=&gt; </a:t>
            </a:r>
            <a:r>
              <a:rPr lang="en-GB" i="1" dirty="0">
                <a:solidFill>
                  <a:srgbClr val="FF0000"/>
                </a:solidFill>
              </a:rPr>
              <a:t>T</a:t>
            </a:r>
            <a:r>
              <a:rPr lang="en-CY" i="1" dirty="0">
                <a:solidFill>
                  <a:srgbClr val="FF0000"/>
                </a:solidFill>
              </a:rPr>
              <a:t>o have a utility function</a:t>
            </a:r>
          </a:p>
          <a:p>
            <a:pPr marL="514350" indent="-514350">
              <a:buFont typeface="+mj-lt"/>
              <a:buAutoNum type="arabicPeriod"/>
            </a:pPr>
            <a:endParaRPr lang="en-CY" i="1" dirty="0"/>
          </a:p>
          <a:p>
            <a:pPr marL="514350" indent="-514350">
              <a:buFont typeface="+mj-lt"/>
              <a:buAutoNum type="arabicPeriod"/>
            </a:pPr>
            <a:r>
              <a:rPr lang="en-CY" dirty="0"/>
              <a:t>F</a:t>
            </a:r>
            <a:r>
              <a:rPr lang="en-GB" dirty="0"/>
              <a:t>a</a:t>
            </a:r>
            <a:r>
              <a:rPr lang="en-CY" dirty="0"/>
              <a:t>ced with a menu of choices / a budget, the person </a:t>
            </a:r>
            <a:r>
              <a:rPr lang="en-CY" i="1" dirty="0"/>
              <a:t>chooses the most pref</a:t>
            </a:r>
            <a:r>
              <a:rPr lang="fr-FR" i="1" dirty="0"/>
              <a:t>f</a:t>
            </a:r>
            <a:r>
              <a:rPr lang="en-CY" i="1" dirty="0"/>
              <a:t>ered item</a:t>
            </a:r>
            <a:r>
              <a:rPr lang="en-CY" dirty="0"/>
              <a:t>, or (in case of ties) one of the most preferred items.</a:t>
            </a:r>
          </a:p>
          <a:p>
            <a:pPr marL="457200" lvl="1" indent="0">
              <a:buNone/>
            </a:pPr>
            <a:r>
              <a:rPr lang="en-CY" i="1" dirty="0">
                <a:solidFill>
                  <a:srgbClr val="FF0000"/>
                </a:solidFill>
              </a:rPr>
              <a:t>=&gt; To maximize utility</a:t>
            </a:r>
          </a:p>
          <a:p>
            <a:pPr marL="0" indent="0">
              <a:buNone/>
            </a:pP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07223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EEA166-C463-0A68-937E-D8149BFA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Risk prone and risk aversion</a:t>
            </a:r>
          </a:p>
        </p:txBody>
      </p:sp>
      <p:pic>
        <p:nvPicPr>
          <p:cNvPr id="5" name="Espace réservé du contenu 4" descr="Une image contenant ciel, plein air, soleil, coucher de soleil&#10;&#10;Description générée automatiquement">
            <a:extLst>
              <a:ext uri="{FF2B5EF4-FFF2-40B4-BE49-F238E27FC236}">
                <a16:creationId xmlns:a16="http://schemas.microsoft.com/office/drawing/2014/main" id="{DFA7D421-251B-822A-2385-14D2D5BAD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6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1" name="Espace réservé du contenu 10" descr="Une image contenant personne, Visage humain, habits, bandage&#10;&#10;Description générée automatiquement">
            <a:extLst>
              <a:ext uri="{FF2B5EF4-FFF2-40B4-BE49-F238E27FC236}">
                <a16:creationId xmlns:a16="http://schemas.microsoft.com/office/drawing/2014/main" id="{65D2E89B-B227-9EC1-56EF-6DABD6ACC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509" r="1330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360F3-BBED-4C60-0CB6-A3FFF586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Remember this problem?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75B00-2899-8C7A-EDA0-E8EC233F6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984" y="1825625"/>
            <a:ext cx="55008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There is an impending pandemic threatening to kill 600 people and you have two options:</a:t>
            </a: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(A) Save 200 people</a:t>
            </a:r>
            <a:b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b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(B) Save 600 people with 1/3 chance and save 0 people with 2/3 chance.</a:t>
            </a:r>
          </a:p>
          <a:p>
            <a:endParaRPr lang="en-CY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21F7B9-FF84-1446-1C8D-9FC5EFF33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273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same disease is threatening society, but you are given two different options this time: </a:t>
            </a: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b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sz="2800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(C) Kill 400 people </a:t>
            </a:r>
            <a:br>
              <a:rPr lang="en-US" sz="2800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br>
              <a:rPr lang="en-US" sz="2800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</a:br>
            <a:r>
              <a:rPr lang="en-US" sz="2800" i="1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(D) Kill 0 people with 1/3 chance and kill 600 people with 2/3 chance. </a:t>
            </a:r>
          </a:p>
          <a:p>
            <a:endParaRPr lang="en-CY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46E11F-FBE4-BB0B-57C6-D68479C49C24}"/>
              </a:ext>
            </a:extLst>
          </p:cNvPr>
          <p:cNvCxnSpPr>
            <a:cxnSpLocks/>
          </p:cNvCxnSpPr>
          <p:nvPr/>
        </p:nvCxnSpPr>
        <p:spPr>
          <a:xfrm>
            <a:off x="6083643" y="1569308"/>
            <a:ext cx="0" cy="3707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52F51C-64FA-C625-0F1A-2B0BBF30E96E}"/>
              </a:ext>
            </a:extLst>
          </p:cNvPr>
          <p:cNvSpPr txBox="1"/>
          <p:nvPr/>
        </p:nvSpPr>
        <p:spPr>
          <a:xfrm>
            <a:off x="998838" y="5715298"/>
            <a:ext cx="1019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b="1" i="1" dirty="0"/>
              <a:t>An expected-utility maximizer should make the same choice in both cases</a:t>
            </a:r>
          </a:p>
        </p:txBody>
      </p:sp>
    </p:spTree>
    <p:extLst>
      <p:ext uri="{BB962C8B-B14F-4D97-AF65-F5344CB8AC3E}">
        <p14:creationId xmlns:p14="http://schemas.microsoft.com/office/powerpoint/2010/main" val="155954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036-CB0B-EF19-0977-02F510A5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Expected utility (risk averse)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32454E-1E7C-0B0A-E8FF-0CE4F05980E9}"/>
              </a:ext>
            </a:extLst>
          </p:cNvPr>
          <p:cNvGrpSpPr/>
          <p:nvPr/>
        </p:nvGrpSpPr>
        <p:grpSpPr>
          <a:xfrm>
            <a:off x="2730844" y="1989438"/>
            <a:ext cx="6141308" cy="4077730"/>
            <a:chOff x="2730843" y="1989438"/>
            <a:chExt cx="7236941" cy="443607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F7794FB-E2B1-0DD6-ADDE-C3416FFEE8EB}"/>
                </a:ext>
              </a:extLst>
            </p:cNvPr>
            <p:cNvCxnSpPr/>
            <p:nvPr/>
          </p:nvCxnSpPr>
          <p:spPr>
            <a:xfrm>
              <a:off x="2730843" y="1989438"/>
              <a:ext cx="0" cy="44360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32032E-9B19-5563-F401-36A0AC26DE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843" y="6417277"/>
              <a:ext cx="7236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5542D4-8687-40F4-37B5-08D49D93268A}"/>
              </a:ext>
            </a:extLst>
          </p:cNvPr>
          <p:cNvSpPr txBox="1"/>
          <p:nvPr/>
        </p:nvSpPr>
        <p:spPr>
          <a:xfrm>
            <a:off x="8823176" y="6214764"/>
            <a:ext cx="63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lives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F1EE-E8E2-019A-9746-6EA0269F2577}"/>
              </a:ext>
            </a:extLst>
          </p:cNvPr>
          <p:cNvSpPr txBox="1"/>
          <p:nvPr/>
        </p:nvSpPr>
        <p:spPr>
          <a:xfrm>
            <a:off x="1978110" y="1619387"/>
            <a:ext cx="62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BA588-D592-21C3-0943-3E19643F7DC8}"/>
              </a:ext>
            </a:extLst>
          </p:cNvPr>
          <p:cNvSpPr txBox="1"/>
          <p:nvPr/>
        </p:nvSpPr>
        <p:spPr>
          <a:xfrm>
            <a:off x="2477527" y="6030098"/>
            <a:ext cx="506627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0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A8665E0-B3D6-04AC-9596-870BAF60B61E}"/>
              </a:ext>
            </a:extLst>
          </p:cNvPr>
          <p:cNvSpPr/>
          <p:nvPr/>
        </p:nvSpPr>
        <p:spPr>
          <a:xfrm flipH="1">
            <a:off x="2738630" y="1832818"/>
            <a:ext cx="16691917" cy="8468699"/>
          </a:xfrm>
          <a:prstGeom prst="arc">
            <a:avLst>
              <a:gd name="adj1" fmla="val 17798852"/>
              <a:gd name="adj2" fmla="val 0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4BB41-B287-8986-1C7B-70CF03DD1C17}"/>
              </a:ext>
            </a:extLst>
          </p:cNvPr>
          <p:cNvSpPr txBox="1"/>
          <p:nvPr/>
        </p:nvSpPr>
        <p:spPr>
          <a:xfrm>
            <a:off x="4016279" y="6030098"/>
            <a:ext cx="6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200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E4FF9-69CF-CABD-5304-7B622C70EAC8}"/>
              </a:ext>
            </a:extLst>
          </p:cNvPr>
          <p:cNvCxnSpPr>
            <a:cxnSpLocks/>
          </p:cNvCxnSpPr>
          <p:nvPr/>
        </p:nvCxnSpPr>
        <p:spPr>
          <a:xfrm flipV="1">
            <a:off x="4280832" y="3613666"/>
            <a:ext cx="0" cy="241643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C2BF-D053-9495-94FC-8ACBFADDE1BE}"/>
              </a:ext>
            </a:extLst>
          </p:cNvPr>
          <p:cNvCxnSpPr>
            <a:cxnSpLocks/>
          </p:cNvCxnSpPr>
          <p:nvPr/>
        </p:nvCxnSpPr>
        <p:spPr>
          <a:xfrm flipV="1">
            <a:off x="7560979" y="2241358"/>
            <a:ext cx="63863" cy="37887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2972C9-24D3-F656-DA8F-3AAEC78CD74D}"/>
              </a:ext>
            </a:extLst>
          </p:cNvPr>
          <p:cNvCxnSpPr>
            <a:cxnSpLocks/>
          </p:cNvCxnSpPr>
          <p:nvPr/>
        </p:nvCxnSpPr>
        <p:spPr>
          <a:xfrm flipV="1">
            <a:off x="2725695" y="2221980"/>
            <a:ext cx="4899147" cy="1459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C1850C-6BB9-0E40-AF0D-2337AF45AE87}"/>
              </a:ext>
            </a:extLst>
          </p:cNvPr>
          <p:cNvCxnSpPr>
            <a:cxnSpLocks/>
          </p:cNvCxnSpPr>
          <p:nvPr/>
        </p:nvCxnSpPr>
        <p:spPr>
          <a:xfrm flipV="1">
            <a:off x="2725695" y="3622236"/>
            <a:ext cx="1539567" cy="185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8638A0-A3E7-F663-C697-79983E96BB0D}"/>
              </a:ext>
            </a:extLst>
          </p:cNvPr>
          <p:cNvSpPr txBox="1"/>
          <p:nvPr/>
        </p:nvSpPr>
        <p:spPr>
          <a:xfrm>
            <a:off x="1931393" y="2083186"/>
            <a:ext cx="79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(600)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81F11-49C6-1DDF-2BEE-4F2C6C5E3A70}"/>
              </a:ext>
            </a:extLst>
          </p:cNvPr>
          <p:cNvSpPr txBox="1"/>
          <p:nvPr/>
        </p:nvSpPr>
        <p:spPr>
          <a:xfrm>
            <a:off x="7309745" y="6030098"/>
            <a:ext cx="63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600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0469F8-4B38-E298-B564-4D2B256064E6}"/>
              </a:ext>
            </a:extLst>
          </p:cNvPr>
          <p:cNvSpPr txBox="1"/>
          <p:nvPr/>
        </p:nvSpPr>
        <p:spPr>
          <a:xfrm>
            <a:off x="1946894" y="3429000"/>
            <a:ext cx="7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(200)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C1342-820E-604A-EE80-8775592F328D}"/>
              </a:ext>
            </a:extLst>
          </p:cNvPr>
          <p:cNvSpPr txBox="1"/>
          <p:nvPr/>
        </p:nvSpPr>
        <p:spPr>
          <a:xfrm>
            <a:off x="2132908" y="5800273"/>
            <a:ext cx="7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(0)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EEF8B0-E10E-9740-BD93-A4040A7C9A22}"/>
              </a:ext>
            </a:extLst>
          </p:cNvPr>
          <p:cNvCxnSpPr/>
          <p:nvPr/>
        </p:nvCxnSpPr>
        <p:spPr>
          <a:xfrm flipH="1">
            <a:off x="2723122" y="2236572"/>
            <a:ext cx="4869788" cy="381274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0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036-CB0B-EF19-0977-02F510A5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Expected utility (risk prone)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32454E-1E7C-0B0A-E8FF-0CE4F05980E9}"/>
              </a:ext>
            </a:extLst>
          </p:cNvPr>
          <p:cNvGrpSpPr/>
          <p:nvPr/>
        </p:nvGrpSpPr>
        <p:grpSpPr>
          <a:xfrm>
            <a:off x="2730844" y="1989438"/>
            <a:ext cx="6141308" cy="4077730"/>
            <a:chOff x="2730843" y="1989438"/>
            <a:chExt cx="7236941" cy="443607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F7794FB-E2B1-0DD6-ADDE-C3416FFEE8EB}"/>
                </a:ext>
              </a:extLst>
            </p:cNvPr>
            <p:cNvCxnSpPr/>
            <p:nvPr/>
          </p:nvCxnSpPr>
          <p:spPr>
            <a:xfrm>
              <a:off x="2730843" y="1989438"/>
              <a:ext cx="0" cy="44360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32032E-9B19-5563-F401-36A0AC26DE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843" y="6417277"/>
              <a:ext cx="7236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5542D4-8687-40F4-37B5-08D49D93268A}"/>
              </a:ext>
            </a:extLst>
          </p:cNvPr>
          <p:cNvSpPr txBox="1"/>
          <p:nvPr/>
        </p:nvSpPr>
        <p:spPr>
          <a:xfrm>
            <a:off x="8898535" y="6184121"/>
            <a:ext cx="80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lives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F1EE-E8E2-019A-9746-6EA0269F2577}"/>
              </a:ext>
            </a:extLst>
          </p:cNvPr>
          <p:cNvSpPr txBox="1"/>
          <p:nvPr/>
        </p:nvSpPr>
        <p:spPr>
          <a:xfrm>
            <a:off x="1978110" y="1619387"/>
            <a:ext cx="62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BA588-D592-21C3-0943-3E19643F7DC8}"/>
              </a:ext>
            </a:extLst>
          </p:cNvPr>
          <p:cNvSpPr txBox="1"/>
          <p:nvPr/>
        </p:nvSpPr>
        <p:spPr>
          <a:xfrm>
            <a:off x="2477527" y="6030098"/>
            <a:ext cx="506627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4BB41-B287-8986-1C7B-70CF03DD1C17}"/>
              </a:ext>
            </a:extLst>
          </p:cNvPr>
          <p:cNvSpPr txBox="1"/>
          <p:nvPr/>
        </p:nvSpPr>
        <p:spPr>
          <a:xfrm>
            <a:off x="4016279" y="6030098"/>
            <a:ext cx="6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200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E4FF9-69CF-CABD-5304-7B622C70EAC8}"/>
              </a:ext>
            </a:extLst>
          </p:cNvPr>
          <p:cNvCxnSpPr>
            <a:cxnSpLocks/>
          </p:cNvCxnSpPr>
          <p:nvPr/>
        </p:nvCxnSpPr>
        <p:spPr>
          <a:xfrm flipH="1" flipV="1">
            <a:off x="4278134" y="5800273"/>
            <a:ext cx="2698" cy="22982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C2BF-D053-9495-94FC-8ACBFADDE1BE}"/>
              </a:ext>
            </a:extLst>
          </p:cNvPr>
          <p:cNvCxnSpPr>
            <a:cxnSpLocks/>
          </p:cNvCxnSpPr>
          <p:nvPr/>
        </p:nvCxnSpPr>
        <p:spPr>
          <a:xfrm flipV="1">
            <a:off x="8547459" y="3076832"/>
            <a:ext cx="50280" cy="299033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2972C9-24D3-F656-DA8F-3AAEC78CD74D}"/>
              </a:ext>
            </a:extLst>
          </p:cNvPr>
          <p:cNvCxnSpPr>
            <a:cxnSpLocks/>
          </p:cNvCxnSpPr>
          <p:nvPr/>
        </p:nvCxnSpPr>
        <p:spPr>
          <a:xfrm>
            <a:off x="2715273" y="3072923"/>
            <a:ext cx="5835951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C1850C-6BB9-0E40-AF0D-2337AF45AE87}"/>
              </a:ext>
            </a:extLst>
          </p:cNvPr>
          <p:cNvCxnSpPr>
            <a:cxnSpLocks/>
          </p:cNvCxnSpPr>
          <p:nvPr/>
        </p:nvCxnSpPr>
        <p:spPr>
          <a:xfrm flipV="1">
            <a:off x="2738567" y="5758626"/>
            <a:ext cx="1539567" cy="185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8638A0-A3E7-F663-C697-79983E96BB0D}"/>
              </a:ext>
            </a:extLst>
          </p:cNvPr>
          <p:cNvSpPr txBox="1"/>
          <p:nvPr/>
        </p:nvSpPr>
        <p:spPr>
          <a:xfrm>
            <a:off x="1978110" y="2841591"/>
            <a:ext cx="79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(600)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81F11-49C6-1DDF-2BEE-4F2C6C5E3A70}"/>
              </a:ext>
            </a:extLst>
          </p:cNvPr>
          <p:cNvSpPr txBox="1"/>
          <p:nvPr/>
        </p:nvSpPr>
        <p:spPr>
          <a:xfrm>
            <a:off x="8282642" y="6084901"/>
            <a:ext cx="63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600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0469F8-4B38-E298-B564-4D2B256064E6}"/>
              </a:ext>
            </a:extLst>
          </p:cNvPr>
          <p:cNvSpPr txBox="1"/>
          <p:nvPr/>
        </p:nvSpPr>
        <p:spPr>
          <a:xfrm>
            <a:off x="1978110" y="5506029"/>
            <a:ext cx="7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(200)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C1342-820E-604A-EE80-8775592F328D}"/>
              </a:ext>
            </a:extLst>
          </p:cNvPr>
          <p:cNvSpPr txBox="1"/>
          <p:nvPr/>
        </p:nvSpPr>
        <p:spPr>
          <a:xfrm>
            <a:off x="2132908" y="5800273"/>
            <a:ext cx="7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  <a:r>
              <a:rPr lang="en-CY" i="1" dirty="0"/>
              <a:t>(0)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EEF8B0-E10E-9740-BD93-A4040A7C9A22}"/>
              </a:ext>
            </a:extLst>
          </p:cNvPr>
          <p:cNvCxnSpPr>
            <a:cxnSpLocks/>
          </p:cNvCxnSpPr>
          <p:nvPr/>
        </p:nvCxnSpPr>
        <p:spPr>
          <a:xfrm flipH="1">
            <a:off x="2723122" y="3073472"/>
            <a:ext cx="5816488" cy="297584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7628563D-69B6-5E65-8E70-E4A2C7554321}"/>
              </a:ext>
            </a:extLst>
          </p:cNvPr>
          <p:cNvSpPr/>
          <p:nvPr/>
        </p:nvSpPr>
        <p:spPr>
          <a:xfrm rot="10800000" flipH="1">
            <a:off x="-7801231" y="-2257448"/>
            <a:ext cx="16691917" cy="8468699"/>
          </a:xfrm>
          <a:prstGeom prst="arc">
            <a:avLst>
              <a:gd name="adj1" fmla="val 17909207"/>
              <a:gd name="adj2" fmla="val 0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2720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E45D06C0EFD94FA598D289C89495FB" ma:contentTypeVersion="15" ma:contentTypeDescription="Create a new document." ma:contentTypeScope="" ma:versionID="c949e7400d32aefdc26d1116e4f44be1">
  <xsd:schema xmlns:xsd="http://www.w3.org/2001/XMLSchema" xmlns:xs="http://www.w3.org/2001/XMLSchema" xmlns:p="http://schemas.microsoft.com/office/2006/metadata/properties" xmlns:ns2="b30e9aa3-99a0-4d34-b7cb-13e4c710f7bb" xmlns:ns3="7c509b86-deaf-4b4f-ad54-a21a0cb5ff9b" targetNamespace="http://schemas.microsoft.com/office/2006/metadata/properties" ma:root="true" ma:fieldsID="632ca0e73f4a78d976638344bd437f47" ns2:_="" ns3:_="">
    <xsd:import namespace="b30e9aa3-99a0-4d34-b7cb-13e4c710f7bb"/>
    <xsd:import namespace="7c509b86-deaf-4b4f-ad54-a21a0cb5ff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e9aa3-99a0-4d34-b7cb-13e4c710f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509b86-deaf-4b4f-ad54-a21a0cb5ff9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0f3537a-43e6-485e-ad8f-22e9e3549df1}" ma:internalName="TaxCatchAll" ma:showField="CatchAllData" ma:web="7c509b86-deaf-4b4f-ad54-a21a0cb5ff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30e9aa3-99a0-4d34-b7cb-13e4c710f7bb">
      <Terms xmlns="http://schemas.microsoft.com/office/infopath/2007/PartnerControls"/>
    </lcf76f155ced4ddcb4097134ff3c332f>
    <TaxCatchAll xmlns="7c509b86-deaf-4b4f-ad54-a21a0cb5ff9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AD59EB-A780-41BE-B300-237A90C796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e9aa3-99a0-4d34-b7cb-13e4c710f7bb"/>
    <ds:schemaRef ds:uri="7c509b86-deaf-4b4f-ad54-a21a0cb5ff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19145A-9BD4-4DF8-B406-DBB9E998B780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c509b86-deaf-4b4f-ad54-a21a0cb5ff9b"/>
    <ds:schemaRef ds:uri="b30e9aa3-99a0-4d34-b7cb-13e4c710f7bb"/>
  </ds:schemaRefs>
</ds:datastoreItem>
</file>

<file path=customXml/itemProps3.xml><?xml version="1.0" encoding="utf-8"?>
<ds:datastoreItem xmlns:ds="http://schemas.openxmlformats.org/officeDocument/2006/customXml" ds:itemID="{A9055A49-0309-4AC6-94AF-B12ECF32FF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Microsoft Office PowerPoint</Application>
  <PresentationFormat>Grand écran</PresentationFormat>
  <Paragraphs>236</Paragraphs>
  <Slides>39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TimesNewRomanPS-BoldMT</vt:lpstr>
      <vt:lpstr>TimesNewRomanPSMT</vt:lpstr>
      <vt:lpstr>Verdana</vt:lpstr>
      <vt:lpstr>Office Theme</vt:lpstr>
      <vt:lpstr> Behavioural &amp; Experimental  Economics  Decision-making under Risk &amp; Uncertainty </vt:lpstr>
      <vt:lpstr>Course Outline</vt:lpstr>
      <vt:lpstr>Course Outline</vt:lpstr>
      <vt:lpstr>Risk vs. Uncertainty</vt:lpstr>
      <vt:lpstr>Utility maximization</vt:lpstr>
      <vt:lpstr>Risk prone and risk aversion</vt:lpstr>
      <vt:lpstr>Remember this problem?</vt:lpstr>
      <vt:lpstr>Expected utility (risk averse)</vt:lpstr>
      <vt:lpstr>Expected utility (risk prone)</vt:lpstr>
      <vt:lpstr>Loss aversion</vt:lpstr>
      <vt:lpstr>The value function under risk &amp; uncertainty</vt:lpstr>
      <vt:lpstr>Two Different Results?</vt:lpstr>
      <vt:lpstr>Haisley et al. 2008</vt:lpstr>
      <vt:lpstr>Haisley et al. 2008</vt:lpstr>
      <vt:lpstr>Bundling &amp; mental accounting</vt:lpstr>
      <vt:lpstr>Example</vt:lpstr>
      <vt:lpstr>Présentation PowerPoint</vt:lpstr>
      <vt:lpstr>Présentation PowerPoint</vt:lpstr>
      <vt:lpstr>Présentation PowerPoint</vt:lpstr>
      <vt:lpstr>Présentation PowerPoint</vt:lpstr>
      <vt:lpstr>Bundling</vt:lpstr>
      <vt:lpstr>Advice</vt:lpstr>
      <vt:lpstr>Thought experience</vt:lpstr>
      <vt:lpstr>Présentation PowerPoint</vt:lpstr>
      <vt:lpstr>Sure-thing principle  and the Allais problem</vt:lpstr>
      <vt:lpstr>The Allais problem</vt:lpstr>
      <vt:lpstr>The Allais problem, cont.</vt:lpstr>
      <vt:lpstr>The Sure-Thing Principle</vt:lpstr>
      <vt:lpstr>How do we Explain This?</vt:lpstr>
      <vt:lpstr>Certainty effect in the real world</vt:lpstr>
      <vt:lpstr>Certainty effect in the real world</vt:lpstr>
      <vt:lpstr>Ambiguity Aversion  and the Ellsberg problem</vt:lpstr>
      <vt:lpstr>The Ellsberg Problem</vt:lpstr>
      <vt:lpstr>Did You Violate the  Sure-Thing Principle?</vt:lpstr>
      <vt:lpstr>How to Explain Violations</vt:lpstr>
      <vt:lpstr>Probability Weighting and Prospect Theory</vt:lpstr>
      <vt:lpstr>A paradox? </vt:lpstr>
      <vt:lpstr>Probability weighting</vt:lpstr>
      <vt:lpstr>Prospect Theory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&amp; Experimental  Economics  Choice under Certainty</dc:title>
  <dc:creator>Philippos Louis</dc:creator>
  <cp:lastModifiedBy>Adrien Fillon</cp:lastModifiedBy>
  <cp:revision>15</cp:revision>
  <dcterms:created xsi:type="dcterms:W3CDTF">2022-08-03T15:01:56Z</dcterms:created>
  <dcterms:modified xsi:type="dcterms:W3CDTF">2024-02-14T14:12:42Z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0x01010012E45D06C0EFD94FA598D289C89495FB</vt:lpwstr>
  </property>
  <property fmtid="{D5CDD505-2E9C-101B-9397-08002B2CF9AE}" pid="3" name="MediaServiceImageTags">
    <vt:lpwstr/>
  </property>
</Properties>
</file>